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61" r:id="rId2"/>
    <p:sldId id="361" r:id="rId3"/>
    <p:sldId id="362" r:id="rId4"/>
    <p:sldId id="351" r:id="rId5"/>
    <p:sldId id="363" r:id="rId6"/>
    <p:sldId id="364" r:id="rId7"/>
    <p:sldId id="365" r:id="rId8"/>
    <p:sldId id="366" r:id="rId9"/>
    <p:sldId id="367" r:id="rId10"/>
    <p:sldId id="368" r:id="rId11"/>
    <p:sldId id="369" r:id="rId12"/>
    <p:sldId id="370" r:id="rId13"/>
    <p:sldId id="371" r:id="rId14"/>
    <p:sldId id="372" r:id="rId15"/>
    <p:sldId id="373" r:id="rId16"/>
    <p:sldId id="374" r:id="rId17"/>
    <p:sldId id="375" r:id="rId18"/>
    <p:sldId id="376" r:id="rId19"/>
    <p:sldId id="377"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Sezione predefinita" id="{A44B4848-3BE4-4B43-B33D-C91006215EAF}">
          <p14:sldIdLst>
            <p14:sldId id="261"/>
          </p14:sldIdLst>
        </p14:section>
        <p14:section name="Sezione senza titolo" id="{A2758A4F-B8B5-4F84-90B6-46FF946CA994}">
          <p14:sldIdLst>
            <p14:sldId id="361"/>
            <p14:sldId id="362"/>
            <p14:sldId id="351"/>
            <p14:sldId id="363"/>
            <p14:sldId id="364"/>
            <p14:sldId id="365"/>
            <p14:sldId id="366"/>
            <p14:sldId id="367"/>
            <p14:sldId id="368"/>
            <p14:sldId id="369"/>
            <p14:sldId id="370"/>
            <p14:sldId id="371"/>
            <p14:sldId id="372"/>
            <p14:sldId id="373"/>
            <p14:sldId id="374"/>
            <p14:sldId id="375"/>
            <p14:sldId id="376"/>
            <p14:sldId id="377"/>
          </p14:sldIdLst>
        </p14:section>
      </p14:sectionLst>
    </p:ex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7E8EB"/>
    <a:srgbClr val="CCCED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ile medio 1 - Color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962" autoAdjust="0"/>
    <p:restoredTop sz="86396"/>
  </p:normalViewPr>
  <p:slideViewPr>
    <p:cSldViewPr snapToGrid="0">
      <p:cViewPr varScale="1">
        <p:scale>
          <a:sx n="87" d="100"/>
          <a:sy n="87" d="100"/>
        </p:scale>
        <p:origin x="-624" y="-86"/>
      </p:cViewPr>
      <p:guideLst>
        <p:guide orient="horz" pos="2160"/>
        <p:guide pos="3840"/>
      </p:guideLst>
    </p:cSldViewPr>
  </p:slideViewPr>
  <p:outlineViewPr>
    <p:cViewPr>
      <p:scale>
        <a:sx n="33" d="100"/>
        <a:sy n="33" d="100"/>
      </p:scale>
      <p:origin x="0" y="-45592"/>
    </p:cViewPr>
  </p:outlin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2ABCD1-5744-2343-B15E-6EA57649DAF2}" type="datetimeFigureOut">
              <a:rPr lang="it-IT" smtClean="0"/>
              <a:pPr/>
              <a:t>01/12/2021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CFA959-D3A7-4047-B488-8AD2004083F4}" type="slidenum">
              <a:rPr lang="it-IT" smtClean="0"/>
              <a:pPr/>
              <a:t>‹N›</a:t>
            </a:fld>
            <a:endParaRPr lang="it-IT"/>
          </a:p>
        </p:txBody>
      </p:sp>
    </p:spTree>
    <p:extLst>
      <p:ext uri="{BB962C8B-B14F-4D97-AF65-F5344CB8AC3E}">
        <p14:creationId xmlns:p14="http://schemas.microsoft.com/office/powerpoint/2010/main" xmlns="" val="124037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7ECFA959-D3A7-4047-B488-8AD2004083F4}" type="slidenum">
              <a:rPr lang="it-IT" smtClean="0"/>
              <a:pPr/>
              <a:t>1</a:t>
            </a:fld>
            <a:endParaRPr lang="it-IT" dirty="0"/>
          </a:p>
        </p:txBody>
      </p:sp>
    </p:spTree>
    <p:extLst>
      <p:ext uri="{BB962C8B-B14F-4D97-AF65-F5344CB8AC3E}">
        <p14:creationId xmlns:p14="http://schemas.microsoft.com/office/powerpoint/2010/main" xmlns="" val="13041154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5816F112-B9FD-8644-A15A-0E74F5635829}" type="datetime1">
              <a:rPr lang="it-IT" smtClean="0"/>
              <a:pPr/>
              <a:t>01/12/2021</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18558FF7-5E07-2446-8EC4-6C20B452DCE7}" type="datetime1">
              <a:rPr lang="it-IT" smtClean="0"/>
              <a:pPr/>
              <a:t>01/12/2021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3ADD4BFD-3DA2-4A49-B31B-41D8B52CABB6}" type="datetime1">
              <a:rPr lang="it-IT" smtClean="0"/>
              <a:pPr/>
              <a:t>01/12/2021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0D1CFCEB-3C66-264C-98F3-F6ABF7853CCE}" type="datetime1">
              <a:rPr lang="it-IT" smtClean="0"/>
              <a:pPr/>
              <a:t>01/12/2021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A1353FA8-D4C4-0D42-8CD9-4CF79B964637}" type="datetime1">
              <a:rPr lang="it-IT" smtClean="0"/>
              <a:pPr/>
              <a:t>01/12/2021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E013282-A20B-F442-ADE3-795EF31C472A}" type="datetime1">
              <a:rPr lang="it-IT" smtClean="0"/>
              <a:pPr/>
              <a:t>01/12/2021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56810C9-4C58-314B-8DDB-B7B2EC578E1A}" type="datetime1">
              <a:rPr lang="it-IT" smtClean="0"/>
              <a:pPr/>
              <a:t>01/12/2021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FA3DEA0-F028-984C-A457-17FFDF9D16DC}" type="datetime1">
              <a:rPr lang="it-IT" smtClean="0"/>
              <a:pPr/>
              <a:t>01/12/2021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68AC2CD-0295-D143-9584-9ABED203B67E}" type="datetime1">
              <a:rPr lang="it-IT" smtClean="0"/>
              <a:pPr/>
              <a:t>01/12/2021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2E2B4B1-D52E-7946-872C-45B265EDE678}" type="datetime1">
              <a:rPr lang="it-IT" smtClean="0"/>
              <a:pPr/>
              <a:t>01/12/2021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EF1CEE28-5DF6-5641-ACCC-85D4D374895A}" type="datetime1">
              <a:rPr lang="it-IT" smtClean="0"/>
              <a:pPr/>
              <a:t>01/12/2021</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DDC6C6F-7CA2-5248-AF45-1B6950C8D160}" type="datetime1">
              <a:rPr lang="it-IT" smtClean="0"/>
              <a:pPr/>
              <a:t>01/12/2021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6C9A50A-64F5-3746-86EB-9E0385D770BB}" type="datetime1">
              <a:rPr lang="it-IT" smtClean="0"/>
              <a:pPr/>
              <a:t>01/12/2021</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9EB54DD5-275E-9B44-87F9-1C6BA31887CD}" type="datetime1">
              <a:rPr lang="it-IT" smtClean="0"/>
              <a:pPr/>
              <a:t>01/12/2021</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39D9C0-2BD0-6E40-8838-6D263ECED12E}" type="datetime1">
              <a:rPr lang="it-IT" smtClean="0"/>
              <a:pPr/>
              <a:t>01/12/2021</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839F6EAC-244D-AD44-A185-73998DA8D0ED}" type="datetime1">
              <a:rPr lang="it-IT" smtClean="0"/>
              <a:pPr/>
              <a:t>01/12/2021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1FE975C-30F7-884F-A1ED-78D03BB9E930}" type="datetime1">
              <a:rPr lang="it-IT" smtClean="0"/>
              <a:pPr/>
              <a:t>01/12/2021</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75000"/>
          </a:schemeClr>
        </a:solidFill>
        <a:effectLst/>
      </p:bgPr>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ADD7D5D3-87A4-B34C-92AD-AF3B629564A0}" type="datetime1">
              <a:rPr lang="it-IT" smtClean="0"/>
              <a:pPr/>
              <a:t>01/12/2021</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 xmlns:a16="http://schemas.microsoft.com/office/drawing/2014/main" id="{336F9E1E-BE38-4392-A1D4-A22048F8ED05}"/>
              </a:ext>
            </a:extLst>
          </p:cNvPr>
          <p:cNvSpPr>
            <a:spLocks noGrp="1"/>
          </p:cNvSpPr>
          <p:nvPr>
            <p:ph type="ctrTitle"/>
          </p:nvPr>
        </p:nvSpPr>
        <p:spPr>
          <a:xfrm>
            <a:off x="1170511" y="1851964"/>
            <a:ext cx="9417666" cy="2203168"/>
          </a:xfrm>
        </p:spPr>
        <p:txBody>
          <a:bodyPr anchor="ctr"/>
          <a:lstStyle/>
          <a:p>
            <a:pPr algn="ctr"/>
            <a:r>
              <a:rPr lang="it-IT" sz="3600" b="1" dirty="0"/>
              <a:t>SOSTENERE LE FAMIGLIE E RILANCIARE</a:t>
            </a:r>
            <a:br>
              <a:rPr lang="it-IT" sz="3600" b="1" dirty="0"/>
            </a:br>
            <a:r>
              <a:rPr lang="it-IT" sz="3600" b="1" dirty="0"/>
              <a:t>LE IMPRESE E L’OCCUPAZIONE: </a:t>
            </a:r>
            <a:br>
              <a:rPr lang="it-IT" sz="3600" b="1" dirty="0"/>
            </a:br>
            <a:r>
              <a:rPr lang="it-IT" sz="3600" b="1" dirty="0"/>
              <a:t>GLI EMENDAMENTI DI FRATELLI D’ITALIA ALLA LEGGE DI BILANCIO</a:t>
            </a:r>
          </a:p>
        </p:txBody>
      </p:sp>
      <p:sp>
        <p:nvSpPr>
          <p:cNvPr id="3" name="Segnaposto numero diapositiva 2"/>
          <p:cNvSpPr>
            <a:spLocks noGrp="1"/>
          </p:cNvSpPr>
          <p:nvPr>
            <p:ph type="sldNum" sz="quarter" idx="12"/>
          </p:nvPr>
        </p:nvSpPr>
        <p:spPr/>
        <p:txBody>
          <a:bodyPr/>
          <a:lstStyle/>
          <a:p>
            <a:fld id="{D57F1E4F-1CFF-5643-939E-217C01CDF565}" type="slidenum">
              <a:rPr lang="en-US" smtClean="0"/>
              <a:pPr/>
              <a:t>1</a:t>
            </a:fld>
            <a:endParaRPr lang="en-US" dirty="0"/>
          </a:p>
        </p:txBody>
      </p:sp>
      <p:sp>
        <p:nvSpPr>
          <p:cNvPr id="5" name="Titolo 3">
            <a:extLst>
              <a:ext uri="{FF2B5EF4-FFF2-40B4-BE49-F238E27FC236}">
                <a16:creationId xmlns="" xmlns:a16="http://schemas.microsoft.com/office/drawing/2014/main" id="{336F9E1E-BE38-4392-A1D4-A22048F8ED05}"/>
              </a:ext>
            </a:extLst>
          </p:cNvPr>
          <p:cNvSpPr txBox="1">
            <a:spLocks/>
          </p:cNvSpPr>
          <p:nvPr/>
        </p:nvSpPr>
        <p:spPr bwMode="gray">
          <a:xfrm>
            <a:off x="1170720" y="3203139"/>
            <a:ext cx="9334766" cy="2251730"/>
          </a:xfrm>
          <a:prstGeom prst="rect">
            <a:avLst/>
          </a:prstGeom>
        </p:spPr>
        <p:txBody>
          <a:bodyPr vert="horz" lIns="91440" tIns="45720" rIns="91440" bIns="45720" rtlCol="0" anchor="ctr">
            <a:noAutofit/>
          </a:bodyPr>
          <a:lstStyle>
            <a:lvl1pPr algn="l" defTabSz="457200" rtl="0" eaLnBrk="1" latinLnBrk="0" hangingPunct="1">
              <a:spcBef>
                <a:spcPct val="0"/>
              </a:spcBef>
              <a:buNone/>
              <a:defRPr sz="54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it-IT" dirty="0"/>
          </a:p>
        </p:txBody>
      </p:sp>
      <p:cxnSp>
        <p:nvCxnSpPr>
          <p:cNvPr id="7" name="Connettore 1 6"/>
          <p:cNvCxnSpPr/>
          <p:nvPr/>
        </p:nvCxnSpPr>
        <p:spPr>
          <a:xfrm>
            <a:off x="1021988" y="4254129"/>
            <a:ext cx="975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 name="CasellaDiTesto 1">
            <a:extLst>
              <a:ext uri="{FF2B5EF4-FFF2-40B4-BE49-F238E27FC236}">
                <a16:creationId xmlns="" xmlns:a16="http://schemas.microsoft.com/office/drawing/2014/main" id="{ECAD676F-4B5D-5B4D-AB42-8E3D97C6FEED}"/>
              </a:ext>
            </a:extLst>
          </p:cNvPr>
          <p:cNvSpPr txBox="1"/>
          <p:nvPr/>
        </p:nvSpPr>
        <p:spPr>
          <a:xfrm>
            <a:off x="4944000" y="5617030"/>
            <a:ext cx="2304000" cy="400110"/>
          </a:xfrm>
          <a:prstGeom prst="rect">
            <a:avLst/>
          </a:prstGeom>
          <a:noFill/>
        </p:spPr>
        <p:txBody>
          <a:bodyPr wrap="none" rtlCol="0">
            <a:spAutoFit/>
          </a:bodyPr>
          <a:lstStyle/>
          <a:p>
            <a:pPr algn="ctr"/>
            <a:r>
              <a:rPr lang="it-IT" sz="2000" dirty="0">
                <a:solidFill>
                  <a:schemeClr val="bg1"/>
                </a:solidFill>
              </a:rPr>
              <a:t>1 dicembre 2021</a:t>
            </a:r>
          </a:p>
        </p:txBody>
      </p:sp>
      <p:pic>
        <p:nvPicPr>
          <p:cNvPr id="8" name="Segnaposto contenuto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Tree>
    <p:extLst>
      <p:ext uri="{BB962C8B-B14F-4D97-AF65-F5344CB8AC3E}">
        <p14:creationId xmlns:p14="http://schemas.microsoft.com/office/powerpoint/2010/main" xmlns="" val="1772291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3E5ED5C-75C6-4BA7-B090-38F28CF77D4C}"/>
              </a:ext>
            </a:extLst>
          </p:cNvPr>
          <p:cNvSpPr>
            <a:spLocks noGrp="1"/>
          </p:cNvSpPr>
          <p:nvPr>
            <p:ph type="title"/>
          </p:nvPr>
        </p:nvSpPr>
        <p:spPr>
          <a:xfrm>
            <a:off x="589280" y="838201"/>
            <a:ext cx="10017759" cy="842432"/>
          </a:xfrm>
        </p:spPr>
        <p:txBody>
          <a:bodyPr/>
          <a:lstStyle/>
          <a:p>
            <a:pPr algn="ctr"/>
            <a:r>
              <a:rPr lang="it-IT" dirty="0"/>
              <a:t>Ristrutturazione debito fiscale di imprese e cittadini</a:t>
            </a:r>
          </a:p>
        </p:txBody>
      </p:sp>
      <p:sp>
        <p:nvSpPr>
          <p:cNvPr id="3" name="Segnaposto contenuto 2">
            <a:extLst>
              <a:ext uri="{FF2B5EF4-FFF2-40B4-BE49-F238E27FC236}">
                <a16:creationId xmlns="" xmlns:a16="http://schemas.microsoft.com/office/drawing/2014/main" id="{B1F9EAC9-5844-4203-A371-592EB741E73C}"/>
              </a:ext>
            </a:extLst>
          </p:cNvPr>
          <p:cNvSpPr>
            <a:spLocks noGrp="1"/>
          </p:cNvSpPr>
          <p:nvPr>
            <p:ph idx="1"/>
          </p:nvPr>
        </p:nvSpPr>
        <p:spPr>
          <a:xfrm>
            <a:off x="487680" y="2407920"/>
            <a:ext cx="11440160" cy="4267200"/>
          </a:xfrm>
        </p:spPr>
        <p:txBody>
          <a:bodyPr>
            <a:normAutofit fontScale="85000" lnSpcReduction="10000"/>
          </a:bodyPr>
          <a:lstStyle/>
          <a:p>
            <a:pPr algn="just">
              <a:lnSpc>
                <a:spcPct val="160000"/>
              </a:lnSpc>
              <a:buFont typeface="Wingdings" panose="05000000000000000000" pitchFamily="2" charset="2"/>
              <a:buChar char="Ø"/>
            </a:pPr>
            <a:r>
              <a:rPr lang="it-IT" sz="2400" b="1" dirty="0"/>
              <a:t>Ristrutturazione </a:t>
            </a:r>
            <a:r>
              <a:rPr lang="it-IT" sz="2400" b="1" dirty="0" smtClean="0"/>
              <a:t>del debito </a:t>
            </a:r>
            <a:r>
              <a:rPr lang="it-IT" sz="2400" b="1" dirty="0"/>
              <a:t>e rateazione «lunga»</a:t>
            </a:r>
          </a:p>
          <a:p>
            <a:pPr marL="630238" lvl="0" algn="just">
              <a:lnSpc>
                <a:spcPct val="160000"/>
              </a:lnSpc>
              <a:buFont typeface="Courier New" panose="02070309020205020404" pitchFamily="49" charset="0"/>
              <a:buChar char="o"/>
            </a:pPr>
            <a:r>
              <a:rPr lang="it-IT" sz="2100" dirty="0"/>
              <a:t>Eliminazione delle sanzioni e degli interessi sul debito </a:t>
            </a:r>
          </a:p>
          <a:p>
            <a:pPr marL="630238" lvl="0" algn="just">
              <a:lnSpc>
                <a:spcPct val="160000"/>
              </a:lnSpc>
              <a:buFont typeface="Courier New" panose="02070309020205020404" pitchFamily="49" charset="0"/>
              <a:buChar char="o"/>
            </a:pPr>
            <a:r>
              <a:rPr lang="it-IT" sz="2100" dirty="0"/>
              <a:t>Rateazione "lunga" fino ad un massimo di 120 rate mensili per il debito complessivo accumulato</a:t>
            </a:r>
          </a:p>
          <a:p>
            <a:pPr marL="287338" lvl="0" indent="0" algn="just">
              <a:lnSpc>
                <a:spcPct val="160000"/>
              </a:lnSpc>
              <a:buNone/>
            </a:pPr>
            <a:r>
              <a:rPr lang="it-IT" sz="2100" dirty="0"/>
              <a:t> </a:t>
            </a:r>
          </a:p>
          <a:p>
            <a:pPr algn="just">
              <a:lnSpc>
                <a:spcPct val="160000"/>
              </a:lnSpc>
              <a:buFont typeface="Wingdings" panose="05000000000000000000" pitchFamily="2" charset="2"/>
              <a:buChar char="Ø"/>
            </a:pPr>
            <a:r>
              <a:rPr lang="it-IT" sz="2400" b="1" dirty="0"/>
              <a:t>Saldo e stralcio delle cartelle per contributi previdenziali minimi non versati da artigiani e commercianti</a:t>
            </a:r>
          </a:p>
          <a:p>
            <a:pPr marL="630238" indent="0" algn="just">
              <a:lnSpc>
                <a:spcPct val="160000"/>
              </a:lnSpc>
              <a:buNone/>
            </a:pPr>
            <a:r>
              <a:rPr lang="it-IT" sz="2100" dirty="0"/>
              <a:t>Finalizzato a consentire ad artigiani e commercianti di saldare le cartelle esattoriali legate al mancato versamento del minimo contributivo INPS</a:t>
            </a:r>
          </a:p>
          <a:p>
            <a:pPr algn="just"/>
            <a:endParaRPr lang="it-IT" b="1" dirty="0"/>
          </a:p>
        </p:txBody>
      </p:sp>
      <p:sp>
        <p:nvSpPr>
          <p:cNvPr id="4" name="Segnaposto numero diapositiva 3">
            <a:extLst>
              <a:ext uri="{FF2B5EF4-FFF2-40B4-BE49-F238E27FC236}">
                <a16:creationId xmlns="" xmlns:a16="http://schemas.microsoft.com/office/drawing/2014/main" id="{DCBAA6A1-8AFD-4F15-B4C2-49451C6DE3F2}"/>
              </a:ext>
            </a:extLst>
          </p:cNvPr>
          <p:cNvSpPr>
            <a:spLocks noGrp="1"/>
          </p:cNvSpPr>
          <p:nvPr>
            <p:ph type="sldNum" sz="quarter" idx="12"/>
          </p:nvPr>
        </p:nvSpPr>
        <p:spPr/>
        <p:txBody>
          <a:bodyPr/>
          <a:lstStyle/>
          <a:p>
            <a:fld id="{D57F1E4F-1CFF-5643-939E-217C01CDF565}" type="slidenum">
              <a:rPr lang="en-US" smtClean="0"/>
              <a:pPr/>
              <a:t>10</a:t>
            </a:fld>
            <a:endParaRPr lang="en-US" dirty="0"/>
          </a:p>
        </p:txBody>
      </p:sp>
      <p:pic>
        <p:nvPicPr>
          <p:cNvPr id="5" name="Segnaposto contenuto 5">
            <a:extLst>
              <a:ext uri="{FF2B5EF4-FFF2-40B4-BE49-F238E27FC236}">
                <a16:creationId xmlns="" xmlns:a16="http://schemas.microsoft.com/office/drawing/2014/main" id="{5D8EAC4E-42E2-4E5D-BD55-AD584DD9BCFB}"/>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Tree>
    <p:extLst>
      <p:ext uri="{BB962C8B-B14F-4D97-AF65-F5344CB8AC3E}">
        <p14:creationId xmlns:p14="http://schemas.microsoft.com/office/powerpoint/2010/main" xmlns="" val="1717148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3E5ED5C-75C6-4BA7-B090-38F28CF77D4C}"/>
              </a:ext>
            </a:extLst>
          </p:cNvPr>
          <p:cNvSpPr>
            <a:spLocks noGrp="1"/>
          </p:cNvSpPr>
          <p:nvPr>
            <p:ph type="title"/>
          </p:nvPr>
        </p:nvSpPr>
        <p:spPr>
          <a:xfrm>
            <a:off x="589280" y="838201"/>
            <a:ext cx="10017759" cy="842432"/>
          </a:xfrm>
        </p:spPr>
        <p:txBody>
          <a:bodyPr/>
          <a:lstStyle/>
          <a:p>
            <a:pPr algn="ctr"/>
            <a:r>
              <a:rPr lang="it-IT" dirty="0"/>
              <a:t>Pensioni ed ammortizzatori sociali</a:t>
            </a:r>
          </a:p>
        </p:txBody>
      </p:sp>
      <p:sp>
        <p:nvSpPr>
          <p:cNvPr id="3" name="Segnaposto contenuto 2">
            <a:extLst>
              <a:ext uri="{FF2B5EF4-FFF2-40B4-BE49-F238E27FC236}">
                <a16:creationId xmlns="" xmlns:a16="http://schemas.microsoft.com/office/drawing/2014/main" id="{B1F9EAC9-5844-4203-A371-592EB741E73C}"/>
              </a:ext>
            </a:extLst>
          </p:cNvPr>
          <p:cNvSpPr>
            <a:spLocks noGrp="1"/>
          </p:cNvSpPr>
          <p:nvPr>
            <p:ph idx="1"/>
          </p:nvPr>
        </p:nvSpPr>
        <p:spPr>
          <a:xfrm>
            <a:off x="345440" y="2840322"/>
            <a:ext cx="11399519" cy="3740782"/>
          </a:xfrm>
        </p:spPr>
        <p:txBody>
          <a:bodyPr>
            <a:normAutofit fontScale="25000" lnSpcReduction="20000"/>
          </a:bodyPr>
          <a:lstStyle/>
          <a:p>
            <a:pPr algn="just">
              <a:buFont typeface="Wingdings" panose="05000000000000000000" pitchFamily="2" charset="2"/>
              <a:buChar char="Ø"/>
            </a:pPr>
            <a:r>
              <a:rPr lang="it-IT" sz="6400" b="1" dirty="0"/>
              <a:t>Pensioni d’oro</a:t>
            </a:r>
          </a:p>
          <a:p>
            <a:pPr marL="447675" indent="0" algn="just">
              <a:lnSpc>
                <a:spcPct val="150000"/>
              </a:lnSpc>
              <a:buNone/>
            </a:pPr>
            <a:r>
              <a:rPr lang="it-IT" sz="6400" dirty="0"/>
              <a:t>Ricalcolo con il sistema contributivo, in base quindi ai contributi effettivamente versati, della parte di assegno pensionistico che eccede l'importo limite di dieci volte l’assegno </a:t>
            </a:r>
            <a:r>
              <a:rPr lang="it-IT" sz="6400" dirty="0" smtClean="0"/>
              <a:t>sociale</a:t>
            </a:r>
          </a:p>
          <a:p>
            <a:pPr algn="just">
              <a:lnSpc>
                <a:spcPct val="150000"/>
              </a:lnSpc>
              <a:buFont typeface="Wingdings" panose="05000000000000000000" pitchFamily="2" charset="2"/>
              <a:buChar char="Ø"/>
            </a:pPr>
            <a:r>
              <a:rPr lang="it-IT" sz="6400" b="1" dirty="0" smtClean="0"/>
              <a:t>Eliminazione del minimo contributivo INPS per artigiani e commercianti</a:t>
            </a:r>
          </a:p>
          <a:p>
            <a:pPr marL="447675" indent="0" algn="just">
              <a:lnSpc>
                <a:spcPct val="150000"/>
              </a:lnSpc>
              <a:buNone/>
            </a:pPr>
            <a:r>
              <a:rPr lang="it-IT" sz="6400" dirty="0" smtClean="0"/>
              <a:t>Uniformando la disciplina pensionistica a quella prevista per i lavoratori autonomi iscritti alla Gestione separata INPS</a:t>
            </a:r>
          </a:p>
          <a:p>
            <a:pPr lvl="0" algn="just">
              <a:buFont typeface="Wingdings" panose="05000000000000000000" pitchFamily="2" charset="2"/>
              <a:buChar char="Ø"/>
            </a:pPr>
            <a:r>
              <a:rPr lang="it-IT" sz="6400" b="1" dirty="0" smtClean="0"/>
              <a:t>Maggiore </a:t>
            </a:r>
            <a:r>
              <a:rPr lang="it-IT" sz="6400" b="1" dirty="0"/>
              <a:t>equità del sistema contributivo</a:t>
            </a:r>
          </a:p>
          <a:p>
            <a:pPr marL="447675" indent="0" algn="just">
              <a:lnSpc>
                <a:spcPct val="170000"/>
              </a:lnSpc>
              <a:buNone/>
            </a:pPr>
            <a:r>
              <a:rPr lang="it-IT" sz="6400" dirty="0"/>
              <a:t>Eliminazione del requisito aggiuntivo richiesto ai lavoratori che rientrano totalmente nel sistema contributivo, che prevede la necessità di aver maturato un assegno pensionistico pari ad almeno 1,5 volte l'assegno sociale per accedere alla pensione di </a:t>
            </a:r>
            <a:r>
              <a:rPr lang="it-IT" sz="6400" dirty="0" smtClean="0"/>
              <a:t>vecchiaia</a:t>
            </a:r>
            <a:endParaRPr lang="it-IT" sz="6400" b="1" dirty="0"/>
          </a:p>
        </p:txBody>
      </p:sp>
      <p:sp>
        <p:nvSpPr>
          <p:cNvPr id="4" name="Segnaposto numero diapositiva 3">
            <a:extLst>
              <a:ext uri="{FF2B5EF4-FFF2-40B4-BE49-F238E27FC236}">
                <a16:creationId xmlns="" xmlns:a16="http://schemas.microsoft.com/office/drawing/2014/main" id="{DCBAA6A1-8AFD-4F15-B4C2-49451C6DE3F2}"/>
              </a:ext>
            </a:extLst>
          </p:cNvPr>
          <p:cNvSpPr>
            <a:spLocks noGrp="1"/>
          </p:cNvSpPr>
          <p:nvPr>
            <p:ph type="sldNum" sz="quarter" idx="12"/>
          </p:nvPr>
        </p:nvSpPr>
        <p:spPr/>
        <p:txBody>
          <a:bodyPr/>
          <a:lstStyle/>
          <a:p>
            <a:fld id="{D57F1E4F-1CFF-5643-939E-217C01CDF565}" type="slidenum">
              <a:rPr lang="en-US" smtClean="0"/>
              <a:pPr/>
              <a:t>11</a:t>
            </a:fld>
            <a:endParaRPr lang="en-US" dirty="0"/>
          </a:p>
        </p:txBody>
      </p:sp>
      <p:pic>
        <p:nvPicPr>
          <p:cNvPr id="5" name="Segnaposto contenuto 5">
            <a:extLst>
              <a:ext uri="{FF2B5EF4-FFF2-40B4-BE49-F238E27FC236}">
                <a16:creationId xmlns="" xmlns:a16="http://schemas.microsoft.com/office/drawing/2014/main" id="{5D8EAC4E-42E2-4E5D-BD55-AD584DD9BCFB}"/>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
        <p:nvSpPr>
          <p:cNvPr id="6" name="Rettangolo 5">
            <a:extLst>
              <a:ext uri="{FF2B5EF4-FFF2-40B4-BE49-F238E27FC236}">
                <a16:creationId xmlns="" xmlns:a16="http://schemas.microsoft.com/office/drawing/2014/main" id="{098717E1-A29E-4465-840A-5C15BBF130EB}"/>
              </a:ext>
            </a:extLst>
          </p:cNvPr>
          <p:cNvSpPr/>
          <p:nvPr/>
        </p:nvSpPr>
        <p:spPr>
          <a:xfrm>
            <a:off x="243840" y="2223105"/>
            <a:ext cx="11711939" cy="461665"/>
          </a:xfrm>
          <a:prstGeom prst="rect">
            <a:avLst/>
          </a:prstGeom>
        </p:spPr>
        <p:txBody>
          <a:bodyPr wrap="square">
            <a:spAutoFit/>
          </a:bodyPr>
          <a:lstStyle/>
          <a:p>
            <a:pPr algn="ctr"/>
            <a:r>
              <a:rPr lang="it-IT" sz="2400" b="1" dirty="0"/>
              <a:t>Interventi volti ad eliminare privilegi e storture </a:t>
            </a:r>
            <a:r>
              <a:rPr lang="it-IT" sz="2400" b="1" dirty="0" smtClean="0"/>
              <a:t>del </a:t>
            </a:r>
            <a:r>
              <a:rPr lang="it-IT" sz="2400" b="1" dirty="0"/>
              <a:t>sistema pensionistico</a:t>
            </a:r>
          </a:p>
        </p:txBody>
      </p:sp>
    </p:spTree>
    <p:extLst>
      <p:ext uri="{BB962C8B-B14F-4D97-AF65-F5344CB8AC3E}">
        <p14:creationId xmlns:p14="http://schemas.microsoft.com/office/powerpoint/2010/main" xmlns="" val="520788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45472B5-1EEA-4CA9-B1E4-AE0FE4F494E6}"/>
              </a:ext>
            </a:extLst>
          </p:cNvPr>
          <p:cNvSpPr>
            <a:spLocks noGrp="1"/>
          </p:cNvSpPr>
          <p:nvPr>
            <p:ph idx="1"/>
          </p:nvPr>
        </p:nvSpPr>
        <p:spPr>
          <a:xfrm>
            <a:off x="375920" y="4048277"/>
            <a:ext cx="11308079" cy="2667483"/>
          </a:xfrm>
        </p:spPr>
        <p:txBody>
          <a:bodyPr/>
          <a:lstStyle/>
          <a:p>
            <a:pPr>
              <a:buFont typeface="Wingdings" panose="05000000000000000000" pitchFamily="2" charset="2"/>
              <a:buChar char="Ø"/>
            </a:pPr>
            <a:r>
              <a:rPr lang="it-IT" sz="2000" b="1" dirty="0" smtClean="0"/>
              <a:t>Assegno </a:t>
            </a:r>
            <a:r>
              <a:rPr lang="it-IT" sz="2000" b="1" dirty="0"/>
              <a:t>di solidarietà</a:t>
            </a:r>
          </a:p>
          <a:p>
            <a:pPr marL="447675" indent="0" algn="just">
              <a:lnSpc>
                <a:spcPct val="150000"/>
              </a:lnSpc>
              <a:buNone/>
            </a:pPr>
            <a:r>
              <a:rPr lang="it-IT" dirty="0"/>
              <a:t>Una misura già proposta, ora riformulata per renderla strutturale. Proponiamo l’eliminazione del reddito di cittadinanza, dimostratosi un disincentivo al lavoro. Questa misura intende sostenere quei nuclei familiari con </a:t>
            </a:r>
            <a:r>
              <a:rPr lang="it-IT" b="1" dirty="0"/>
              <a:t>almeno un componente ultrasessantenne, minore o disabile</a:t>
            </a:r>
            <a:r>
              <a:rPr lang="it-IT" dirty="0"/>
              <a:t>: ovvero persone che, per la propria condizione, non siano “abili” per il mondo del lavoro. </a:t>
            </a:r>
          </a:p>
          <a:p>
            <a:endParaRPr lang="it-IT" dirty="0"/>
          </a:p>
        </p:txBody>
      </p:sp>
      <p:sp>
        <p:nvSpPr>
          <p:cNvPr id="4" name="Segnaposto numero diapositiva 3">
            <a:extLst>
              <a:ext uri="{FF2B5EF4-FFF2-40B4-BE49-F238E27FC236}">
                <a16:creationId xmlns="" xmlns:a16="http://schemas.microsoft.com/office/drawing/2014/main" id="{20F1D940-BC4C-49F8-B1B5-183E71102342}"/>
              </a:ext>
            </a:extLst>
          </p:cNvPr>
          <p:cNvSpPr>
            <a:spLocks noGrp="1"/>
          </p:cNvSpPr>
          <p:nvPr>
            <p:ph type="sldNum" sz="quarter" idx="12"/>
          </p:nvPr>
        </p:nvSpPr>
        <p:spPr/>
        <p:txBody>
          <a:bodyPr/>
          <a:lstStyle/>
          <a:p>
            <a:fld id="{D57F1E4F-1CFF-5643-939E-217C01CDF565}" type="slidenum">
              <a:rPr lang="en-US" smtClean="0"/>
              <a:pPr/>
              <a:t>12</a:t>
            </a:fld>
            <a:endParaRPr lang="en-US" dirty="0"/>
          </a:p>
        </p:txBody>
      </p:sp>
      <p:pic>
        <p:nvPicPr>
          <p:cNvPr id="5" name="Segnaposto contenuto 5">
            <a:extLst>
              <a:ext uri="{FF2B5EF4-FFF2-40B4-BE49-F238E27FC236}">
                <a16:creationId xmlns="" xmlns:a16="http://schemas.microsoft.com/office/drawing/2014/main" id="{448B2EBE-404D-4219-BB76-FE4D51F40B4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
        <p:nvSpPr>
          <p:cNvPr id="6" name="Rettangolo 5">
            <a:extLst>
              <a:ext uri="{FF2B5EF4-FFF2-40B4-BE49-F238E27FC236}">
                <a16:creationId xmlns="" xmlns:a16="http://schemas.microsoft.com/office/drawing/2014/main" id="{CF3AA174-20A8-4DB7-8483-0B5DF9A732B3}"/>
              </a:ext>
            </a:extLst>
          </p:cNvPr>
          <p:cNvSpPr/>
          <p:nvPr/>
        </p:nvSpPr>
        <p:spPr>
          <a:xfrm>
            <a:off x="162560" y="2378055"/>
            <a:ext cx="11836399" cy="1128899"/>
          </a:xfrm>
          <a:prstGeom prst="rect">
            <a:avLst/>
          </a:prstGeom>
        </p:spPr>
        <p:txBody>
          <a:bodyPr wrap="square">
            <a:spAutoFit/>
          </a:bodyPr>
          <a:lstStyle/>
          <a:p>
            <a:pPr algn="ctr">
              <a:lnSpc>
                <a:spcPct val="150000"/>
              </a:lnSpc>
            </a:pPr>
            <a:r>
              <a:rPr lang="it-IT" sz="2400" b="1" dirty="0"/>
              <a:t>Interventi in tema di welfare: cancellazione del Reddito di cittadinanza e introduzione dell'Assegno di solidarietà</a:t>
            </a:r>
          </a:p>
        </p:txBody>
      </p:sp>
      <p:sp>
        <p:nvSpPr>
          <p:cNvPr id="7" name="Titolo 1">
            <a:extLst>
              <a:ext uri="{FF2B5EF4-FFF2-40B4-BE49-F238E27FC236}">
                <a16:creationId xmlns="" xmlns:a16="http://schemas.microsoft.com/office/drawing/2014/main" id="{CE2F4B7A-4494-4BF6-9586-6FF5F332C920}"/>
              </a:ext>
            </a:extLst>
          </p:cNvPr>
          <p:cNvSpPr txBox="1">
            <a:spLocks/>
          </p:cNvSpPr>
          <p:nvPr/>
        </p:nvSpPr>
        <p:spPr bwMode="gray">
          <a:xfrm>
            <a:off x="589280" y="838201"/>
            <a:ext cx="10017759" cy="8424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a:t>Pensioni ed ammortizzatori sociali</a:t>
            </a:r>
            <a:endParaRPr lang="it-IT" dirty="0"/>
          </a:p>
        </p:txBody>
      </p:sp>
    </p:spTree>
    <p:extLst>
      <p:ext uri="{BB962C8B-B14F-4D97-AF65-F5344CB8AC3E}">
        <p14:creationId xmlns:p14="http://schemas.microsoft.com/office/powerpoint/2010/main" xmlns="" val="415598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45472B5-1EEA-4CA9-B1E4-AE0FE4F494E6}"/>
              </a:ext>
            </a:extLst>
          </p:cNvPr>
          <p:cNvSpPr>
            <a:spLocks noGrp="1"/>
          </p:cNvSpPr>
          <p:nvPr>
            <p:ph idx="1"/>
          </p:nvPr>
        </p:nvSpPr>
        <p:spPr>
          <a:xfrm>
            <a:off x="396240" y="2357120"/>
            <a:ext cx="11592560" cy="4358641"/>
          </a:xfrm>
        </p:spPr>
        <p:txBody>
          <a:bodyPr>
            <a:normAutofit/>
          </a:bodyPr>
          <a:lstStyle/>
          <a:p>
            <a:pPr marL="0" indent="0">
              <a:buNone/>
            </a:pPr>
            <a:r>
              <a:rPr lang="it-IT" sz="2000" dirty="0"/>
              <a:t>Altri requisiti sono:</a:t>
            </a:r>
          </a:p>
          <a:p>
            <a:pPr marL="447675" lvl="0">
              <a:lnSpc>
                <a:spcPct val="150000"/>
              </a:lnSpc>
              <a:buFont typeface="Courier New" panose="02070309020205020404" pitchFamily="49" charset="0"/>
              <a:buChar char="o"/>
            </a:pPr>
            <a:r>
              <a:rPr lang="it-IT" sz="2000" dirty="0"/>
              <a:t>essere privi di reddito familiare nei sei mesi </a:t>
            </a:r>
            <a:r>
              <a:rPr lang="it-IT" sz="2000" dirty="0" smtClean="0"/>
              <a:t>antecedenti la richiesta del beneficio</a:t>
            </a:r>
            <a:endParaRPr lang="it-IT" sz="2000" i="1" dirty="0"/>
          </a:p>
          <a:p>
            <a:pPr marL="447675" lvl="0">
              <a:lnSpc>
                <a:spcPct val="150000"/>
              </a:lnSpc>
              <a:buFont typeface="Courier New" panose="02070309020205020404" pitchFamily="49" charset="0"/>
              <a:buChar char="o"/>
            </a:pPr>
            <a:r>
              <a:rPr lang="it-IT" sz="2000" dirty="0"/>
              <a:t>essere titolari di valori mobiliari familiari pari ad un massimo di euro 10.000</a:t>
            </a:r>
            <a:endParaRPr lang="it-IT" sz="2000" i="1" dirty="0"/>
          </a:p>
          <a:p>
            <a:pPr marL="447675" lvl="0">
              <a:lnSpc>
                <a:spcPct val="150000"/>
              </a:lnSpc>
              <a:buFont typeface="Courier New" panose="02070309020205020404" pitchFamily="49" charset="0"/>
              <a:buChar char="o"/>
            </a:pPr>
            <a:r>
              <a:rPr lang="it-IT" sz="2000" dirty="0"/>
              <a:t>essere titolari di un solo immobile non rientrante nelle categorie catastali relative a case signorili o similari</a:t>
            </a:r>
            <a:endParaRPr lang="it-IT" sz="2000" i="1" dirty="0"/>
          </a:p>
          <a:p>
            <a:pPr marL="447675" lvl="0">
              <a:lnSpc>
                <a:spcPct val="150000"/>
              </a:lnSpc>
              <a:buFont typeface="Courier New" panose="02070309020205020404" pitchFamily="49" charset="0"/>
              <a:buChar char="o"/>
            </a:pPr>
            <a:r>
              <a:rPr lang="it-IT" sz="2000" dirty="0"/>
              <a:t>dichiarare un valore dell'ISEE corrente inferiore ad euro 15.000</a:t>
            </a:r>
            <a:endParaRPr lang="it-IT" sz="2000" i="1" dirty="0"/>
          </a:p>
          <a:p>
            <a:pPr marL="447675" lvl="0">
              <a:lnSpc>
                <a:spcPct val="150000"/>
              </a:lnSpc>
              <a:buFont typeface="Courier New" panose="02070309020205020404" pitchFamily="49" charset="0"/>
              <a:buChar char="o"/>
            </a:pPr>
            <a:r>
              <a:rPr lang="it-IT" sz="2000" dirty="0"/>
              <a:t>essere cittadino italiano o di altro Stato membro dell’UE e almeno 10 anni di residenza in Italia</a:t>
            </a:r>
            <a:endParaRPr lang="it-IT" sz="2000" i="1" dirty="0"/>
          </a:p>
          <a:p>
            <a:endParaRPr lang="it-IT" sz="2000" dirty="0"/>
          </a:p>
        </p:txBody>
      </p:sp>
      <p:sp>
        <p:nvSpPr>
          <p:cNvPr id="4" name="Segnaposto numero diapositiva 3">
            <a:extLst>
              <a:ext uri="{FF2B5EF4-FFF2-40B4-BE49-F238E27FC236}">
                <a16:creationId xmlns="" xmlns:a16="http://schemas.microsoft.com/office/drawing/2014/main" id="{20F1D940-BC4C-49F8-B1B5-183E71102342}"/>
              </a:ext>
            </a:extLst>
          </p:cNvPr>
          <p:cNvSpPr>
            <a:spLocks noGrp="1"/>
          </p:cNvSpPr>
          <p:nvPr>
            <p:ph type="sldNum" sz="quarter" idx="12"/>
          </p:nvPr>
        </p:nvSpPr>
        <p:spPr/>
        <p:txBody>
          <a:bodyPr/>
          <a:lstStyle/>
          <a:p>
            <a:fld id="{D57F1E4F-1CFF-5643-939E-217C01CDF565}" type="slidenum">
              <a:rPr lang="en-US" smtClean="0"/>
              <a:pPr/>
              <a:t>13</a:t>
            </a:fld>
            <a:endParaRPr lang="en-US" dirty="0"/>
          </a:p>
        </p:txBody>
      </p:sp>
      <p:pic>
        <p:nvPicPr>
          <p:cNvPr id="5" name="Segnaposto contenuto 5">
            <a:extLst>
              <a:ext uri="{FF2B5EF4-FFF2-40B4-BE49-F238E27FC236}">
                <a16:creationId xmlns="" xmlns:a16="http://schemas.microsoft.com/office/drawing/2014/main" id="{448B2EBE-404D-4219-BB76-FE4D51F40B4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
        <p:nvSpPr>
          <p:cNvPr id="7" name="Titolo 1">
            <a:extLst>
              <a:ext uri="{FF2B5EF4-FFF2-40B4-BE49-F238E27FC236}">
                <a16:creationId xmlns="" xmlns:a16="http://schemas.microsoft.com/office/drawing/2014/main" id="{CE2F4B7A-4494-4BF6-9586-6FF5F332C920}"/>
              </a:ext>
            </a:extLst>
          </p:cNvPr>
          <p:cNvSpPr txBox="1">
            <a:spLocks/>
          </p:cNvSpPr>
          <p:nvPr/>
        </p:nvSpPr>
        <p:spPr bwMode="gray">
          <a:xfrm>
            <a:off x="589280" y="838201"/>
            <a:ext cx="10017759" cy="8424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a:t>Pensioni ed ammortizzatori sociali</a:t>
            </a:r>
            <a:endParaRPr lang="it-IT" dirty="0"/>
          </a:p>
        </p:txBody>
      </p:sp>
    </p:spTree>
    <p:extLst>
      <p:ext uri="{BB962C8B-B14F-4D97-AF65-F5344CB8AC3E}">
        <p14:creationId xmlns:p14="http://schemas.microsoft.com/office/powerpoint/2010/main" xmlns="" val="3430300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45472B5-1EEA-4CA9-B1E4-AE0FE4F494E6}"/>
              </a:ext>
            </a:extLst>
          </p:cNvPr>
          <p:cNvSpPr>
            <a:spLocks noGrp="1"/>
          </p:cNvSpPr>
          <p:nvPr>
            <p:ph idx="1"/>
          </p:nvPr>
        </p:nvSpPr>
        <p:spPr>
          <a:xfrm>
            <a:off x="396240" y="2499360"/>
            <a:ext cx="11379200" cy="4216401"/>
          </a:xfrm>
        </p:spPr>
        <p:txBody>
          <a:bodyPr>
            <a:normAutofit/>
          </a:bodyPr>
          <a:lstStyle/>
          <a:p>
            <a:pPr marL="0" indent="0" algn="just">
              <a:lnSpc>
                <a:spcPct val="150000"/>
              </a:lnSpc>
              <a:buNone/>
            </a:pPr>
            <a:r>
              <a:rPr lang="it-IT" sz="2000" dirty="0"/>
              <a:t>L’importo cui si ha diritto è di 400 euro mensili, aumentati di 250 euro per ogni ulteriore componente il nucleo familiare ultrasessantenne, minore o disabile.</a:t>
            </a:r>
          </a:p>
          <a:p>
            <a:pPr marL="0" indent="0" algn="just">
              <a:lnSpc>
                <a:spcPct val="150000"/>
              </a:lnSpc>
              <a:buNone/>
            </a:pPr>
            <a:r>
              <a:rPr lang="it-IT" sz="2000" dirty="0" smtClean="0"/>
              <a:t>La </a:t>
            </a:r>
            <a:r>
              <a:rPr lang="it-IT" sz="2000" dirty="0"/>
              <a:t>ratio è quella di sostenere le famiglie in difficoltà che, prive di reddito, abbiano al proprio interno persone che risultino, per età o per condizione fisica, non idonee al mondo del lavoro. In linea con la nostra visione, per la quale la lotta alla disoccupazione non passa per sussidi come il reddito di cittadinanza ma per la creazione di lavoro, sostenendo le imprese e la loro continuità.</a:t>
            </a:r>
          </a:p>
          <a:p>
            <a:pPr algn="just">
              <a:lnSpc>
                <a:spcPct val="150000"/>
              </a:lnSpc>
            </a:pPr>
            <a:endParaRPr lang="it-IT" sz="2000" dirty="0"/>
          </a:p>
        </p:txBody>
      </p:sp>
      <p:sp>
        <p:nvSpPr>
          <p:cNvPr id="4" name="Segnaposto numero diapositiva 3">
            <a:extLst>
              <a:ext uri="{FF2B5EF4-FFF2-40B4-BE49-F238E27FC236}">
                <a16:creationId xmlns="" xmlns:a16="http://schemas.microsoft.com/office/drawing/2014/main" id="{20F1D940-BC4C-49F8-B1B5-183E71102342}"/>
              </a:ext>
            </a:extLst>
          </p:cNvPr>
          <p:cNvSpPr>
            <a:spLocks noGrp="1"/>
          </p:cNvSpPr>
          <p:nvPr>
            <p:ph type="sldNum" sz="quarter" idx="12"/>
          </p:nvPr>
        </p:nvSpPr>
        <p:spPr/>
        <p:txBody>
          <a:bodyPr/>
          <a:lstStyle/>
          <a:p>
            <a:fld id="{D57F1E4F-1CFF-5643-939E-217C01CDF565}" type="slidenum">
              <a:rPr lang="en-US" smtClean="0"/>
              <a:pPr/>
              <a:t>14</a:t>
            </a:fld>
            <a:endParaRPr lang="en-US" dirty="0"/>
          </a:p>
        </p:txBody>
      </p:sp>
      <p:pic>
        <p:nvPicPr>
          <p:cNvPr id="5" name="Segnaposto contenuto 5">
            <a:extLst>
              <a:ext uri="{FF2B5EF4-FFF2-40B4-BE49-F238E27FC236}">
                <a16:creationId xmlns="" xmlns:a16="http://schemas.microsoft.com/office/drawing/2014/main" id="{448B2EBE-404D-4219-BB76-FE4D51F40B4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
        <p:nvSpPr>
          <p:cNvPr id="7" name="Titolo 1">
            <a:extLst>
              <a:ext uri="{FF2B5EF4-FFF2-40B4-BE49-F238E27FC236}">
                <a16:creationId xmlns="" xmlns:a16="http://schemas.microsoft.com/office/drawing/2014/main" id="{CE2F4B7A-4494-4BF6-9586-6FF5F332C920}"/>
              </a:ext>
            </a:extLst>
          </p:cNvPr>
          <p:cNvSpPr txBox="1">
            <a:spLocks/>
          </p:cNvSpPr>
          <p:nvPr/>
        </p:nvSpPr>
        <p:spPr bwMode="gray">
          <a:xfrm>
            <a:off x="589280" y="838201"/>
            <a:ext cx="10017759" cy="8424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dirty="0"/>
              <a:t>Pensioni ed ammortizzatori sociali</a:t>
            </a:r>
          </a:p>
        </p:txBody>
      </p:sp>
    </p:spTree>
    <p:extLst>
      <p:ext uri="{BB962C8B-B14F-4D97-AF65-F5344CB8AC3E}">
        <p14:creationId xmlns:p14="http://schemas.microsoft.com/office/powerpoint/2010/main" xmlns="" val="2433915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45472B5-1EEA-4CA9-B1E4-AE0FE4F494E6}"/>
              </a:ext>
            </a:extLst>
          </p:cNvPr>
          <p:cNvSpPr>
            <a:spLocks noGrp="1"/>
          </p:cNvSpPr>
          <p:nvPr>
            <p:ph idx="1"/>
          </p:nvPr>
        </p:nvSpPr>
        <p:spPr>
          <a:xfrm>
            <a:off x="406400" y="3017521"/>
            <a:ext cx="11379200" cy="3261360"/>
          </a:xfrm>
        </p:spPr>
        <p:txBody>
          <a:bodyPr/>
          <a:lstStyle/>
          <a:p>
            <a:pPr lvl="0">
              <a:buFont typeface="Wingdings" panose="05000000000000000000" pitchFamily="2" charset="2"/>
              <a:buChar char="Ø"/>
            </a:pPr>
            <a:r>
              <a:rPr lang="it-IT" sz="2400" b="1" dirty="0"/>
              <a:t>Malattia dei liberi professionisti</a:t>
            </a:r>
          </a:p>
          <a:p>
            <a:pPr marL="538163" lvl="0" indent="0" algn="just">
              <a:lnSpc>
                <a:spcPct val="200000"/>
              </a:lnSpc>
              <a:buNone/>
            </a:pPr>
            <a:r>
              <a:rPr lang="it-IT" dirty="0"/>
              <a:t>L'emendamento prevede, in caso di ricovero ospedaliero/infortunio del libero professionista, l'eliminazione della responsabilità del professionista e del cliente per eventuali mancati adempimenti con termine perentorio in favore della pubblica </a:t>
            </a:r>
            <a:r>
              <a:rPr lang="it-IT" dirty="0" smtClean="0"/>
              <a:t>amministrazione</a:t>
            </a:r>
            <a:endParaRPr lang="it-IT" dirty="0"/>
          </a:p>
          <a:p>
            <a:pPr marL="0" indent="0" algn="just">
              <a:lnSpc>
                <a:spcPct val="150000"/>
              </a:lnSpc>
              <a:buNone/>
            </a:pPr>
            <a:endParaRPr lang="it-IT" dirty="0"/>
          </a:p>
        </p:txBody>
      </p:sp>
      <p:sp>
        <p:nvSpPr>
          <p:cNvPr id="4" name="Segnaposto numero diapositiva 3">
            <a:extLst>
              <a:ext uri="{FF2B5EF4-FFF2-40B4-BE49-F238E27FC236}">
                <a16:creationId xmlns="" xmlns:a16="http://schemas.microsoft.com/office/drawing/2014/main" id="{20F1D940-BC4C-49F8-B1B5-183E71102342}"/>
              </a:ext>
            </a:extLst>
          </p:cNvPr>
          <p:cNvSpPr>
            <a:spLocks noGrp="1"/>
          </p:cNvSpPr>
          <p:nvPr>
            <p:ph type="sldNum" sz="quarter" idx="12"/>
          </p:nvPr>
        </p:nvSpPr>
        <p:spPr/>
        <p:txBody>
          <a:bodyPr/>
          <a:lstStyle/>
          <a:p>
            <a:fld id="{D57F1E4F-1CFF-5643-939E-217C01CDF565}" type="slidenum">
              <a:rPr lang="en-US" smtClean="0"/>
              <a:pPr/>
              <a:t>15</a:t>
            </a:fld>
            <a:endParaRPr lang="en-US" dirty="0"/>
          </a:p>
        </p:txBody>
      </p:sp>
      <p:pic>
        <p:nvPicPr>
          <p:cNvPr id="5" name="Segnaposto contenuto 5">
            <a:extLst>
              <a:ext uri="{FF2B5EF4-FFF2-40B4-BE49-F238E27FC236}">
                <a16:creationId xmlns="" xmlns:a16="http://schemas.microsoft.com/office/drawing/2014/main" id="{448B2EBE-404D-4219-BB76-FE4D51F40B4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
        <p:nvSpPr>
          <p:cNvPr id="7" name="Titolo 1">
            <a:extLst>
              <a:ext uri="{FF2B5EF4-FFF2-40B4-BE49-F238E27FC236}">
                <a16:creationId xmlns="" xmlns:a16="http://schemas.microsoft.com/office/drawing/2014/main" id="{CE2F4B7A-4494-4BF6-9586-6FF5F332C920}"/>
              </a:ext>
            </a:extLst>
          </p:cNvPr>
          <p:cNvSpPr txBox="1">
            <a:spLocks/>
          </p:cNvSpPr>
          <p:nvPr/>
        </p:nvSpPr>
        <p:spPr bwMode="gray">
          <a:xfrm>
            <a:off x="589280" y="838201"/>
            <a:ext cx="10017759" cy="8424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dirty="0"/>
              <a:t>Pensioni ed ammortizzatori sociali</a:t>
            </a:r>
          </a:p>
        </p:txBody>
      </p:sp>
    </p:spTree>
    <p:extLst>
      <p:ext uri="{BB962C8B-B14F-4D97-AF65-F5344CB8AC3E}">
        <p14:creationId xmlns:p14="http://schemas.microsoft.com/office/powerpoint/2010/main" xmlns="" val="3682022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45472B5-1EEA-4CA9-B1E4-AE0FE4F494E6}"/>
              </a:ext>
            </a:extLst>
          </p:cNvPr>
          <p:cNvSpPr>
            <a:spLocks noGrp="1"/>
          </p:cNvSpPr>
          <p:nvPr>
            <p:ph idx="1"/>
          </p:nvPr>
        </p:nvSpPr>
        <p:spPr>
          <a:xfrm>
            <a:off x="396240" y="2336800"/>
            <a:ext cx="11379200" cy="4378961"/>
          </a:xfrm>
        </p:spPr>
        <p:txBody>
          <a:bodyPr>
            <a:normAutofit fontScale="92500" lnSpcReduction="10000"/>
          </a:bodyPr>
          <a:lstStyle/>
          <a:p>
            <a:pPr lvl="0">
              <a:lnSpc>
                <a:spcPct val="150000"/>
              </a:lnSpc>
              <a:buFont typeface="Wingdings" panose="05000000000000000000" pitchFamily="2" charset="2"/>
              <a:buChar char="Ø"/>
            </a:pPr>
            <a:r>
              <a:rPr lang="it-IT" sz="2000" b="1" dirty="0"/>
              <a:t>Obbligo </a:t>
            </a:r>
            <a:r>
              <a:rPr lang="it-IT" sz="2000" b="1" dirty="0" smtClean="0"/>
              <a:t>deposito </a:t>
            </a:r>
            <a:r>
              <a:rPr lang="it-IT" sz="2000" b="1" dirty="0"/>
              <a:t>cauzionale da parte di imprese avviate da extracomunitari</a:t>
            </a:r>
            <a:endParaRPr lang="it-IT" sz="2000" dirty="0"/>
          </a:p>
          <a:p>
            <a:pPr marL="447675" indent="0">
              <a:lnSpc>
                <a:spcPct val="150000"/>
              </a:lnSpc>
              <a:buNone/>
            </a:pPr>
            <a:r>
              <a:rPr lang="it-IT" dirty="0"/>
              <a:t>Deposito cauzionale obbligatorio di 30 mila euro a garanzia della solvibilità fiscale delle attività imprenditoriali avviate da soggetti </a:t>
            </a:r>
            <a:r>
              <a:rPr lang="it-IT" dirty="0" smtClean="0"/>
              <a:t>extracomunitari, da utilizzare in futuro per il pagamento delle imposte</a:t>
            </a:r>
            <a:endParaRPr lang="it-IT" dirty="0"/>
          </a:p>
          <a:p>
            <a:pPr marL="447675" indent="0">
              <a:lnSpc>
                <a:spcPct val="150000"/>
              </a:lnSpc>
              <a:buNone/>
            </a:pPr>
            <a:endParaRPr lang="it-IT" dirty="0"/>
          </a:p>
          <a:p>
            <a:pPr lvl="0">
              <a:lnSpc>
                <a:spcPct val="150000"/>
              </a:lnSpc>
              <a:buFont typeface="Wingdings" panose="05000000000000000000" pitchFamily="2" charset="2"/>
              <a:buChar char="Ø"/>
            </a:pPr>
            <a:r>
              <a:rPr lang="it-IT" sz="2000" b="1" dirty="0"/>
              <a:t>Obbligo di posta elettronica certificata </a:t>
            </a:r>
            <a:r>
              <a:rPr lang="it-IT" sz="2000" b="1" dirty="0" smtClean="0"/>
              <a:t>per gli </a:t>
            </a:r>
            <a:r>
              <a:rPr lang="it-IT" sz="2000" b="1" dirty="0"/>
              <a:t>amministratori di imprese costituite in forma societaria </a:t>
            </a:r>
            <a:endParaRPr lang="it-IT" sz="2000" dirty="0"/>
          </a:p>
          <a:p>
            <a:pPr marL="447675" indent="0">
              <a:lnSpc>
                <a:spcPct val="150000"/>
              </a:lnSpc>
              <a:buNone/>
            </a:pPr>
            <a:r>
              <a:rPr lang="it-IT" dirty="0"/>
              <a:t>Per favorire la reperibilità delle società operanti sul territorio italiano e il corretto funzionamento del sistema delle comunicazioni telematiche, in particolare, nella notifica degli atti giudiziari e processuali, nei procedimenti civili e nei contenziosi. </a:t>
            </a:r>
          </a:p>
          <a:p>
            <a:pPr marL="0" indent="0" algn="just">
              <a:lnSpc>
                <a:spcPct val="150000"/>
              </a:lnSpc>
              <a:buNone/>
            </a:pPr>
            <a:endParaRPr lang="it-IT" dirty="0"/>
          </a:p>
        </p:txBody>
      </p:sp>
      <p:sp>
        <p:nvSpPr>
          <p:cNvPr id="4" name="Segnaposto numero diapositiva 3">
            <a:extLst>
              <a:ext uri="{FF2B5EF4-FFF2-40B4-BE49-F238E27FC236}">
                <a16:creationId xmlns="" xmlns:a16="http://schemas.microsoft.com/office/drawing/2014/main" id="{20F1D940-BC4C-49F8-B1B5-183E71102342}"/>
              </a:ext>
            </a:extLst>
          </p:cNvPr>
          <p:cNvSpPr>
            <a:spLocks noGrp="1"/>
          </p:cNvSpPr>
          <p:nvPr>
            <p:ph type="sldNum" sz="quarter" idx="12"/>
          </p:nvPr>
        </p:nvSpPr>
        <p:spPr/>
        <p:txBody>
          <a:bodyPr/>
          <a:lstStyle/>
          <a:p>
            <a:fld id="{D57F1E4F-1CFF-5643-939E-217C01CDF565}" type="slidenum">
              <a:rPr lang="en-US" smtClean="0"/>
              <a:pPr/>
              <a:t>16</a:t>
            </a:fld>
            <a:endParaRPr lang="en-US" dirty="0"/>
          </a:p>
        </p:txBody>
      </p:sp>
      <p:pic>
        <p:nvPicPr>
          <p:cNvPr id="5" name="Segnaposto contenuto 5">
            <a:extLst>
              <a:ext uri="{FF2B5EF4-FFF2-40B4-BE49-F238E27FC236}">
                <a16:creationId xmlns="" xmlns:a16="http://schemas.microsoft.com/office/drawing/2014/main" id="{448B2EBE-404D-4219-BB76-FE4D51F40B4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
        <p:nvSpPr>
          <p:cNvPr id="7" name="Titolo 1">
            <a:extLst>
              <a:ext uri="{FF2B5EF4-FFF2-40B4-BE49-F238E27FC236}">
                <a16:creationId xmlns="" xmlns:a16="http://schemas.microsoft.com/office/drawing/2014/main" id="{CE2F4B7A-4494-4BF6-9586-6FF5F332C920}"/>
              </a:ext>
            </a:extLst>
          </p:cNvPr>
          <p:cNvSpPr txBox="1">
            <a:spLocks/>
          </p:cNvSpPr>
          <p:nvPr/>
        </p:nvSpPr>
        <p:spPr bwMode="gray">
          <a:xfrm>
            <a:off x="589280" y="838201"/>
            <a:ext cx="10017759" cy="8424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dirty="0"/>
              <a:t>Lotta all'abusivismo e all'evasione fiscale</a:t>
            </a:r>
          </a:p>
        </p:txBody>
      </p:sp>
    </p:spTree>
    <p:extLst>
      <p:ext uri="{BB962C8B-B14F-4D97-AF65-F5344CB8AC3E}">
        <p14:creationId xmlns:p14="http://schemas.microsoft.com/office/powerpoint/2010/main" xmlns="" val="1490978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45472B5-1EEA-4CA9-B1E4-AE0FE4F494E6}"/>
              </a:ext>
            </a:extLst>
          </p:cNvPr>
          <p:cNvSpPr>
            <a:spLocks noGrp="1"/>
          </p:cNvSpPr>
          <p:nvPr>
            <p:ph idx="1"/>
          </p:nvPr>
        </p:nvSpPr>
        <p:spPr>
          <a:xfrm>
            <a:off x="396240" y="2336800"/>
            <a:ext cx="11379200" cy="4378961"/>
          </a:xfrm>
        </p:spPr>
        <p:txBody>
          <a:bodyPr>
            <a:normAutofit lnSpcReduction="10000"/>
          </a:bodyPr>
          <a:lstStyle/>
          <a:p>
            <a:pPr lvl="0">
              <a:lnSpc>
                <a:spcPct val="150000"/>
              </a:lnSpc>
              <a:buFont typeface="Wingdings" panose="05000000000000000000" pitchFamily="2" charset="2"/>
              <a:buChar char="Ø"/>
            </a:pPr>
            <a:r>
              <a:rPr lang="it-IT" sz="2000" b="1" dirty="0"/>
              <a:t>Esonero dal pagamento delle imposte sugli immobili residenziali occupati abusivamente </a:t>
            </a:r>
            <a:endParaRPr lang="it-IT" sz="2000" dirty="0"/>
          </a:p>
          <a:p>
            <a:pPr marL="447675" indent="0" algn="just">
              <a:lnSpc>
                <a:spcPct val="150000"/>
              </a:lnSpc>
              <a:buNone/>
            </a:pPr>
            <a:r>
              <a:rPr lang="it-IT" dirty="0"/>
              <a:t>Il proprietario dell'immobile occupato, dalla data della denuncia del reato, è esonerato dal pagamento di Irpef, IMU e Tari </a:t>
            </a:r>
          </a:p>
          <a:p>
            <a:pPr marL="0" indent="0">
              <a:lnSpc>
                <a:spcPct val="150000"/>
              </a:lnSpc>
              <a:buNone/>
            </a:pPr>
            <a:endParaRPr lang="it-IT" dirty="0"/>
          </a:p>
          <a:p>
            <a:pPr lvl="0">
              <a:lnSpc>
                <a:spcPct val="150000"/>
              </a:lnSpc>
              <a:buFont typeface="Wingdings" panose="05000000000000000000" pitchFamily="2" charset="2"/>
              <a:buChar char="Ø"/>
            </a:pPr>
            <a:r>
              <a:rPr lang="it-IT" sz="2000" b="1" dirty="0"/>
              <a:t>Eliminazione limite  all’utilizzo  del  contante </a:t>
            </a:r>
            <a:endParaRPr lang="it-IT" sz="2000" dirty="0"/>
          </a:p>
          <a:p>
            <a:pPr marL="447675" indent="0" algn="just">
              <a:lnSpc>
                <a:spcPct val="150000"/>
              </a:lnSpc>
              <a:buNone/>
            </a:pPr>
            <a:r>
              <a:rPr lang="it-IT" dirty="0"/>
              <a:t>Gli emendamenti proposti mirano rispettivamente ad eliminare il limite all’uso del contante, e, in subordine, a scongiurare almeno l’abbassamento del limite a 1.000 euro che scatterà dal primo gennaio.</a:t>
            </a:r>
          </a:p>
          <a:p>
            <a:pPr marL="0" indent="0" algn="just">
              <a:lnSpc>
                <a:spcPct val="150000"/>
              </a:lnSpc>
              <a:buNone/>
            </a:pPr>
            <a:endParaRPr lang="it-IT" dirty="0"/>
          </a:p>
        </p:txBody>
      </p:sp>
      <p:sp>
        <p:nvSpPr>
          <p:cNvPr id="4" name="Segnaposto numero diapositiva 3">
            <a:extLst>
              <a:ext uri="{FF2B5EF4-FFF2-40B4-BE49-F238E27FC236}">
                <a16:creationId xmlns="" xmlns:a16="http://schemas.microsoft.com/office/drawing/2014/main" id="{20F1D940-BC4C-49F8-B1B5-183E71102342}"/>
              </a:ext>
            </a:extLst>
          </p:cNvPr>
          <p:cNvSpPr>
            <a:spLocks noGrp="1"/>
          </p:cNvSpPr>
          <p:nvPr>
            <p:ph type="sldNum" sz="quarter" idx="12"/>
          </p:nvPr>
        </p:nvSpPr>
        <p:spPr/>
        <p:txBody>
          <a:bodyPr/>
          <a:lstStyle/>
          <a:p>
            <a:fld id="{D57F1E4F-1CFF-5643-939E-217C01CDF565}" type="slidenum">
              <a:rPr lang="en-US" smtClean="0"/>
              <a:pPr/>
              <a:t>17</a:t>
            </a:fld>
            <a:endParaRPr lang="en-US" dirty="0"/>
          </a:p>
        </p:txBody>
      </p:sp>
      <p:pic>
        <p:nvPicPr>
          <p:cNvPr id="5" name="Segnaposto contenuto 5">
            <a:extLst>
              <a:ext uri="{FF2B5EF4-FFF2-40B4-BE49-F238E27FC236}">
                <a16:creationId xmlns="" xmlns:a16="http://schemas.microsoft.com/office/drawing/2014/main" id="{448B2EBE-404D-4219-BB76-FE4D51F40B4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
        <p:nvSpPr>
          <p:cNvPr id="7" name="Titolo 1">
            <a:extLst>
              <a:ext uri="{FF2B5EF4-FFF2-40B4-BE49-F238E27FC236}">
                <a16:creationId xmlns="" xmlns:a16="http://schemas.microsoft.com/office/drawing/2014/main" id="{CE2F4B7A-4494-4BF6-9586-6FF5F332C920}"/>
              </a:ext>
            </a:extLst>
          </p:cNvPr>
          <p:cNvSpPr txBox="1">
            <a:spLocks/>
          </p:cNvSpPr>
          <p:nvPr/>
        </p:nvSpPr>
        <p:spPr bwMode="gray">
          <a:xfrm>
            <a:off x="589280" y="838201"/>
            <a:ext cx="10017759" cy="8424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dirty="0"/>
              <a:t>Lotta all'abusivismo e all'evasione fiscale</a:t>
            </a:r>
          </a:p>
        </p:txBody>
      </p:sp>
    </p:spTree>
    <p:extLst>
      <p:ext uri="{BB962C8B-B14F-4D97-AF65-F5344CB8AC3E}">
        <p14:creationId xmlns:p14="http://schemas.microsoft.com/office/powerpoint/2010/main" xmlns="" val="206394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45472B5-1EEA-4CA9-B1E4-AE0FE4F494E6}"/>
              </a:ext>
            </a:extLst>
          </p:cNvPr>
          <p:cNvSpPr>
            <a:spLocks noGrp="1"/>
          </p:cNvSpPr>
          <p:nvPr>
            <p:ph idx="1"/>
          </p:nvPr>
        </p:nvSpPr>
        <p:spPr>
          <a:xfrm>
            <a:off x="264160" y="3065537"/>
            <a:ext cx="11440160" cy="2338735"/>
          </a:xfrm>
        </p:spPr>
        <p:txBody>
          <a:bodyPr>
            <a:normAutofit/>
          </a:bodyPr>
          <a:lstStyle/>
          <a:p>
            <a:pPr lvl="0" algn="just">
              <a:buFont typeface="Wingdings" panose="05000000000000000000" pitchFamily="2" charset="2"/>
              <a:buChar char="Ø"/>
            </a:pPr>
            <a:r>
              <a:rPr lang="it-IT" sz="2400" b="1" dirty="0"/>
              <a:t>Detrazione fiscale </a:t>
            </a:r>
            <a:r>
              <a:rPr lang="it-IT" sz="2400" b="1" dirty="0" smtClean="0"/>
              <a:t>spese </a:t>
            </a:r>
            <a:r>
              <a:rPr lang="it-IT" sz="2400" b="1" dirty="0"/>
              <a:t>per lavoro domestico</a:t>
            </a:r>
            <a:endParaRPr lang="it-IT" sz="2400" dirty="0"/>
          </a:p>
          <a:p>
            <a:pPr marL="447675" indent="0" algn="just">
              <a:lnSpc>
                <a:spcPct val="200000"/>
              </a:lnSpc>
              <a:buNone/>
            </a:pPr>
            <a:r>
              <a:rPr lang="it-IT" sz="2000" dirty="0"/>
              <a:t>Rendendo detraibili dalle imposte sui redditi le spese per baby sitter, badanti e colf nella misura del 19%</a:t>
            </a:r>
          </a:p>
          <a:p>
            <a:pPr marL="0" indent="0" algn="just">
              <a:lnSpc>
                <a:spcPct val="150000"/>
              </a:lnSpc>
              <a:buNone/>
            </a:pPr>
            <a:endParaRPr lang="it-IT" dirty="0"/>
          </a:p>
        </p:txBody>
      </p:sp>
      <p:sp>
        <p:nvSpPr>
          <p:cNvPr id="4" name="Segnaposto numero diapositiva 3">
            <a:extLst>
              <a:ext uri="{FF2B5EF4-FFF2-40B4-BE49-F238E27FC236}">
                <a16:creationId xmlns="" xmlns:a16="http://schemas.microsoft.com/office/drawing/2014/main" id="{20F1D940-BC4C-49F8-B1B5-183E71102342}"/>
              </a:ext>
            </a:extLst>
          </p:cNvPr>
          <p:cNvSpPr>
            <a:spLocks noGrp="1"/>
          </p:cNvSpPr>
          <p:nvPr>
            <p:ph type="sldNum" sz="quarter" idx="12"/>
          </p:nvPr>
        </p:nvSpPr>
        <p:spPr/>
        <p:txBody>
          <a:bodyPr/>
          <a:lstStyle/>
          <a:p>
            <a:fld id="{D57F1E4F-1CFF-5643-939E-217C01CDF565}" type="slidenum">
              <a:rPr lang="en-US" smtClean="0"/>
              <a:pPr/>
              <a:t>18</a:t>
            </a:fld>
            <a:endParaRPr lang="en-US" dirty="0"/>
          </a:p>
        </p:txBody>
      </p:sp>
      <p:pic>
        <p:nvPicPr>
          <p:cNvPr id="5" name="Segnaposto contenuto 5">
            <a:extLst>
              <a:ext uri="{FF2B5EF4-FFF2-40B4-BE49-F238E27FC236}">
                <a16:creationId xmlns="" xmlns:a16="http://schemas.microsoft.com/office/drawing/2014/main" id="{448B2EBE-404D-4219-BB76-FE4D51F40B4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
        <p:nvSpPr>
          <p:cNvPr id="7" name="Titolo 1">
            <a:extLst>
              <a:ext uri="{FF2B5EF4-FFF2-40B4-BE49-F238E27FC236}">
                <a16:creationId xmlns="" xmlns:a16="http://schemas.microsoft.com/office/drawing/2014/main" id="{CE2F4B7A-4494-4BF6-9586-6FF5F332C920}"/>
              </a:ext>
            </a:extLst>
          </p:cNvPr>
          <p:cNvSpPr txBox="1">
            <a:spLocks/>
          </p:cNvSpPr>
          <p:nvPr/>
        </p:nvSpPr>
        <p:spPr bwMode="gray">
          <a:xfrm>
            <a:off x="589280" y="838201"/>
            <a:ext cx="10017759" cy="8424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dirty="0"/>
              <a:t>Sostegno alle famiglie</a:t>
            </a:r>
          </a:p>
        </p:txBody>
      </p:sp>
    </p:spTree>
    <p:extLst>
      <p:ext uri="{BB962C8B-B14F-4D97-AF65-F5344CB8AC3E}">
        <p14:creationId xmlns:p14="http://schemas.microsoft.com/office/powerpoint/2010/main" xmlns="" val="3693196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145472B5-1EEA-4CA9-B1E4-AE0FE4F494E6}"/>
              </a:ext>
            </a:extLst>
          </p:cNvPr>
          <p:cNvSpPr>
            <a:spLocks noGrp="1"/>
          </p:cNvSpPr>
          <p:nvPr>
            <p:ph idx="1"/>
          </p:nvPr>
        </p:nvSpPr>
        <p:spPr>
          <a:xfrm>
            <a:off x="365760" y="2357120"/>
            <a:ext cx="11511280" cy="4358642"/>
          </a:xfrm>
        </p:spPr>
        <p:txBody>
          <a:bodyPr>
            <a:normAutofit/>
          </a:bodyPr>
          <a:lstStyle/>
          <a:p>
            <a:pPr lvl="0" algn="just">
              <a:buFont typeface="Wingdings" panose="05000000000000000000" pitchFamily="2" charset="2"/>
              <a:buChar char="Ø"/>
            </a:pPr>
            <a:r>
              <a:rPr lang="it-IT" sz="1900" b="1" dirty="0"/>
              <a:t>Applicazione dell’IVA al 5% per: </a:t>
            </a:r>
          </a:p>
          <a:p>
            <a:pPr marL="538163" lvl="0" indent="274638" algn="just">
              <a:lnSpc>
                <a:spcPct val="160000"/>
              </a:lnSpc>
              <a:buFont typeface="Courier New" panose="02070309020205020404" pitchFamily="49" charset="0"/>
              <a:buChar char="o"/>
            </a:pPr>
            <a:r>
              <a:rPr lang="it-IT" sz="1900" b="1" dirty="0"/>
              <a:t>i più comuni beni destinati alla prima infanzia, come ad esempio </a:t>
            </a:r>
            <a:r>
              <a:rPr lang="it-IT" sz="1900" dirty="0"/>
              <a:t>omogeneizzati, liofilizzati, biscotti per l'infanzia, latte artificiale in polvere e liquido, pannolini, creme protettive, biberon, carrozzine, passeggini, culle, lettini, seggiolini per automobili, etc.</a:t>
            </a:r>
          </a:p>
          <a:p>
            <a:pPr marL="538163" lvl="0" indent="274638" algn="just">
              <a:lnSpc>
                <a:spcPct val="160000"/>
              </a:lnSpc>
              <a:buFont typeface="Courier New" panose="02070309020205020404" pitchFamily="49" charset="0"/>
              <a:buChar char="o"/>
            </a:pPr>
            <a:r>
              <a:rPr lang="it-IT" sz="1900" b="1" dirty="0"/>
              <a:t>prodotti per l'igiene femminile non compostabili</a:t>
            </a:r>
            <a:r>
              <a:rPr lang="it-IT" sz="1900" dirty="0"/>
              <a:t> quali prodotti assorbenti e tamponi destinati alla protezione dell'igiene femminile, assoggettandoli in tal modo alla stessa IVA prevista per gli stessi prodotti compostabili</a:t>
            </a:r>
          </a:p>
          <a:p>
            <a:pPr marL="538163" lvl="0" indent="0" algn="just">
              <a:lnSpc>
                <a:spcPct val="160000"/>
              </a:lnSpc>
              <a:buNone/>
            </a:pPr>
            <a:endParaRPr lang="it-IT" sz="1100" dirty="0"/>
          </a:p>
          <a:p>
            <a:pPr lvl="0" algn="just">
              <a:buFont typeface="Wingdings" panose="05000000000000000000" pitchFamily="2" charset="2"/>
              <a:buChar char="Ø"/>
            </a:pPr>
            <a:r>
              <a:rPr lang="it-IT" sz="1900" b="1" dirty="0"/>
              <a:t>Interventi per migliorare il regime dei congedi parentali</a:t>
            </a:r>
            <a:endParaRPr lang="it-IT" sz="1900" dirty="0"/>
          </a:p>
          <a:p>
            <a:pPr marL="0" indent="0" algn="just">
              <a:lnSpc>
                <a:spcPct val="150000"/>
              </a:lnSpc>
              <a:buNone/>
            </a:pPr>
            <a:endParaRPr lang="it-IT" dirty="0"/>
          </a:p>
        </p:txBody>
      </p:sp>
      <p:sp>
        <p:nvSpPr>
          <p:cNvPr id="4" name="Segnaposto numero diapositiva 3">
            <a:extLst>
              <a:ext uri="{FF2B5EF4-FFF2-40B4-BE49-F238E27FC236}">
                <a16:creationId xmlns="" xmlns:a16="http://schemas.microsoft.com/office/drawing/2014/main" id="{20F1D940-BC4C-49F8-B1B5-183E71102342}"/>
              </a:ext>
            </a:extLst>
          </p:cNvPr>
          <p:cNvSpPr>
            <a:spLocks noGrp="1"/>
          </p:cNvSpPr>
          <p:nvPr>
            <p:ph type="sldNum" sz="quarter" idx="12"/>
          </p:nvPr>
        </p:nvSpPr>
        <p:spPr/>
        <p:txBody>
          <a:bodyPr/>
          <a:lstStyle/>
          <a:p>
            <a:fld id="{D57F1E4F-1CFF-5643-939E-217C01CDF565}" type="slidenum">
              <a:rPr lang="en-US" smtClean="0"/>
              <a:pPr/>
              <a:t>19</a:t>
            </a:fld>
            <a:endParaRPr lang="en-US" dirty="0"/>
          </a:p>
        </p:txBody>
      </p:sp>
      <p:pic>
        <p:nvPicPr>
          <p:cNvPr id="5" name="Segnaposto contenuto 5">
            <a:extLst>
              <a:ext uri="{FF2B5EF4-FFF2-40B4-BE49-F238E27FC236}">
                <a16:creationId xmlns="" xmlns:a16="http://schemas.microsoft.com/office/drawing/2014/main" id="{448B2EBE-404D-4219-BB76-FE4D51F40B4E}"/>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
        <p:nvSpPr>
          <p:cNvPr id="7" name="Titolo 1">
            <a:extLst>
              <a:ext uri="{FF2B5EF4-FFF2-40B4-BE49-F238E27FC236}">
                <a16:creationId xmlns="" xmlns:a16="http://schemas.microsoft.com/office/drawing/2014/main" id="{CE2F4B7A-4494-4BF6-9586-6FF5F332C920}"/>
              </a:ext>
            </a:extLst>
          </p:cNvPr>
          <p:cNvSpPr txBox="1">
            <a:spLocks/>
          </p:cNvSpPr>
          <p:nvPr/>
        </p:nvSpPr>
        <p:spPr bwMode="gray">
          <a:xfrm>
            <a:off x="589280" y="838201"/>
            <a:ext cx="10017759" cy="842432"/>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dirty="0"/>
              <a:t>Sostegno alle famiglie</a:t>
            </a:r>
          </a:p>
        </p:txBody>
      </p:sp>
    </p:spTree>
    <p:extLst>
      <p:ext uri="{BB962C8B-B14F-4D97-AF65-F5344CB8AC3E}">
        <p14:creationId xmlns:p14="http://schemas.microsoft.com/office/powerpoint/2010/main" xmlns="" val="3289236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89CDD1DB-5A11-4C17-B0B9-83A15235CD1D}"/>
              </a:ext>
            </a:extLst>
          </p:cNvPr>
          <p:cNvSpPr>
            <a:spLocks noGrp="1"/>
          </p:cNvSpPr>
          <p:nvPr>
            <p:ph type="title"/>
          </p:nvPr>
        </p:nvSpPr>
        <p:spPr/>
        <p:txBody>
          <a:bodyPr/>
          <a:lstStyle/>
          <a:p>
            <a:r>
              <a:rPr lang="it-IT" sz="3200" dirty="0"/>
              <a:t>I numeri del Disegno di Legge di Bilancio</a:t>
            </a:r>
          </a:p>
        </p:txBody>
      </p:sp>
      <p:sp>
        <p:nvSpPr>
          <p:cNvPr id="3" name="Segnaposto contenuto 2">
            <a:extLst>
              <a:ext uri="{FF2B5EF4-FFF2-40B4-BE49-F238E27FC236}">
                <a16:creationId xmlns="" xmlns:a16="http://schemas.microsoft.com/office/drawing/2014/main" id="{B1B69E09-6BA4-4759-9351-1CE82EABDBBC}"/>
              </a:ext>
            </a:extLst>
          </p:cNvPr>
          <p:cNvSpPr>
            <a:spLocks noGrp="1"/>
          </p:cNvSpPr>
          <p:nvPr>
            <p:ph idx="1"/>
          </p:nvPr>
        </p:nvSpPr>
        <p:spPr>
          <a:xfrm>
            <a:off x="487680" y="2550160"/>
            <a:ext cx="11186160" cy="3901440"/>
          </a:xfrm>
        </p:spPr>
        <p:txBody>
          <a:bodyPr>
            <a:normAutofit lnSpcReduction="10000"/>
          </a:bodyPr>
          <a:lstStyle/>
          <a:p>
            <a:pPr>
              <a:lnSpc>
                <a:spcPct val="150000"/>
              </a:lnSpc>
              <a:buFont typeface="Wingdings" panose="05000000000000000000" pitchFamily="2" charset="2"/>
              <a:buChar char="Ø"/>
            </a:pPr>
            <a:r>
              <a:rPr lang="it-IT" sz="2000" dirty="0"/>
              <a:t>Indebitamento netto generato dalle misure previste per il 2022: </a:t>
            </a:r>
            <a:r>
              <a:rPr lang="it-IT" sz="2000" b="1" dirty="0"/>
              <a:t>23,3 miliardi di euro</a:t>
            </a:r>
          </a:p>
          <a:p>
            <a:pPr>
              <a:lnSpc>
                <a:spcPct val="150000"/>
              </a:lnSpc>
              <a:buFont typeface="Wingdings" panose="05000000000000000000" pitchFamily="2" charset="2"/>
              <a:buChar char="Ø"/>
            </a:pPr>
            <a:r>
              <a:rPr lang="it-IT" sz="2000" dirty="0"/>
              <a:t>Deficit aggiuntivo: </a:t>
            </a:r>
            <a:r>
              <a:rPr lang="it-IT" sz="2000" b="1" dirty="0"/>
              <a:t>1,2 punti percentuali di PIL</a:t>
            </a:r>
          </a:p>
          <a:p>
            <a:pPr>
              <a:lnSpc>
                <a:spcPct val="150000"/>
              </a:lnSpc>
              <a:buFont typeface="Wingdings" panose="05000000000000000000" pitchFamily="2" charset="2"/>
              <a:buChar char="Ø"/>
            </a:pPr>
            <a:r>
              <a:rPr lang="it-IT" sz="2000" dirty="0"/>
              <a:t>Deficit complessivo previsto per il 2022: </a:t>
            </a:r>
            <a:r>
              <a:rPr lang="it-IT" sz="2000" b="1" dirty="0"/>
              <a:t>5,6% del PIL</a:t>
            </a:r>
          </a:p>
          <a:p>
            <a:pPr>
              <a:lnSpc>
                <a:spcPct val="150000"/>
              </a:lnSpc>
              <a:buFont typeface="Wingdings" panose="05000000000000000000" pitchFamily="2" charset="2"/>
              <a:buChar char="Ø"/>
            </a:pPr>
            <a:endParaRPr lang="it-IT" sz="2000" dirty="0"/>
          </a:p>
          <a:p>
            <a:pPr>
              <a:lnSpc>
                <a:spcPct val="150000"/>
              </a:lnSpc>
              <a:buFont typeface="Wingdings" panose="05000000000000000000" pitchFamily="2" charset="2"/>
              <a:buChar char="Ø"/>
            </a:pPr>
            <a:r>
              <a:rPr lang="it-IT" sz="2000" dirty="0"/>
              <a:t>Emendamenti complessivi presentati: </a:t>
            </a:r>
            <a:r>
              <a:rPr lang="it-IT" sz="2000" b="1" dirty="0"/>
              <a:t>6.290</a:t>
            </a:r>
          </a:p>
          <a:p>
            <a:pPr>
              <a:lnSpc>
                <a:spcPct val="150000"/>
              </a:lnSpc>
              <a:buFont typeface="Wingdings" panose="05000000000000000000" pitchFamily="2" charset="2"/>
              <a:buChar char="Ø"/>
            </a:pPr>
            <a:r>
              <a:rPr lang="it-IT" sz="2000" dirty="0"/>
              <a:t>Emendamenti </a:t>
            </a:r>
            <a:r>
              <a:rPr lang="it-IT" sz="2000" b="1" dirty="0"/>
              <a:t>presentati da Fratelli d'Italia</a:t>
            </a:r>
            <a:r>
              <a:rPr lang="it-IT" sz="2000" dirty="0"/>
              <a:t>: </a:t>
            </a:r>
            <a:r>
              <a:rPr lang="it-IT" sz="2000" b="1" dirty="0"/>
              <a:t>785</a:t>
            </a:r>
          </a:p>
          <a:p>
            <a:pPr>
              <a:lnSpc>
                <a:spcPct val="150000"/>
              </a:lnSpc>
              <a:buFont typeface="Wingdings" panose="05000000000000000000" pitchFamily="2" charset="2"/>
              <a:buChar char="Ø"/>
            </a:pPr>
            <a:r>
              <a:rPr lang="it-IT" sz="2000" dirty="0"/>
              <a:t>Emendamenti presentati dai partiti di Governo: </a:t>
            </a:r>
            <a:r>
              <a:rPr lang="it-IT" sz="2000" b="1" dirty="0"/>
              <a:t>5.505</a:t>
            </a:r>
          </a:p>
          <a:p>
            <a:pPr>
              <a:lnSpc>
                <a:spcPct val="150000"/>
              </a:lnSpc>
            </a:pPr>
            <a:endParaRPr lang="it-IT" sz="2000" dirty="0"/>
          </a:p>
        </p:txBody>
      </p:sp>
      <p:sp>
        <p:nvSpPr>
          <p:cNvPr id="4" name="Segnaposto numero diapositiva 3">
            <a:extLst>
              <a:ext uri="{FF2B5EF4-FFF2-40B4-BE49-F238E27FC236}">
                <a16:creationId xmlns="" xmlns:a16="http://schemas.microsoft.com/office/drawing/2014/main" id="{3D8BEB9A-81D5-455C-A6FC-B031A43F88A7}"/>
              </a:ext>
            </a:extLst>
          </p:cNvPr>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5" name="Segnaposto contenuto 5">
            <a:extLst>
              <a:ext uri="{FF2B5EF4-FFF2-40B4-BE49-F238E27FC236}">
                <a16:creationId xmlns="" xmlns:a16="http://schemas.microsoft.com/office/drawing/2014/main" id="{75746D8C-0CB6-4F9C-8361-72F99AAD7768}"/>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Tree>
    <p:extLst>
      <p:ext uri="{BB962C8B-B14F-4D97-AF65-F5344CB8AC3E}">
        <p14:creationId xmlns:p14="http://schemas.microsoft.com/office/powerpoint/2010/main" xmlns="" val="3051548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34875696-2E05-4881-9C6B-5ABBE9087C4C}"/>
              </a:ext>
            </a:extLst>
          </p:cNvPr>
          <p:cNvSpPr>
            <a:spLocks noGrp="1"/>
          </p:cNvSpPr>
          <p:nvPr>
            <p:ph type="ctrTitle"/>
          </p:nvPr>
        </p:nvSpPr>
        <p:spPr>
          <a:xfrm>
            <a:off x="1154955" y="2001520"/>
            <a:ext cx="9196053" cy="2989221"/>
          </a:xfrm>
        </p:spPr>
        <p:txBody>
          <a:bodyPr/>
          <a:lstStyle/>
          <a:p>
            <a:pPr algn="ctr">
              <a:lnSpc>
                <a:spcPct val="150000"/>
              </a:lnSpc>
            </a:pPr>
            <a:r>
              <a:rPr lang="it-IT" sz="4800" dirty="0"/>
              <a:t>I principali emendamenti di Fratelli </a:t>
            </a:r>
            <a:r>
              <a:rPr lang="it-IT" sz="4800" dirty="0" smtClean="0"/>
              <a:t>d'Italia per </a:t>
            </a:r>
            <a:r>
              <a:rPr lang="it-IT" sz="4800" b="1" dirty="0" smtClean="0"/>
              <a:t>ambito d'intervento</a:t>
            </a:r>
            <a:endParaRPr lang="it-IT" sz="4800" b="1" dirty="0"/>
          </a:p>
        </p:txBody>
      </p:sp>
      <p:sp>
        <p:nvSpPr>
          <p:cNvPr id="4" name="Segnaposto numero diapositiva 3">
            <a:extLst>
              <a:ext uri="{FF2B5EF4-FFF2-40B4-BE49-F238E27FC236}">
                <a16:creationId xmlns="" xmlns:a16="http://schemas.microsoft.com/office/drawing/2014/main" id="{D515EA00-3691-4AC5-8F14-46DEC5A26E1A}"/>
              </a:ext>
            </a:extLst>
          </p:cNvPr>
          <p:cNvSpPr>
            <a:spLocks noGrp="1"/>
          </p:cNvSpPr>
          <p:nvPr>
            <p:ph type="sldNum" sz="quarter" idx="12"/>
          </p:nvPr>
        </p:nvSpPr>
        <p:spPr/>
        <p:txBody>
          <a:bodyPr/>
          <a:lstStyle/>
          <a:p>
            <a:fld id="{D57F1E4F-1CFF-5643-939E-217C01CDF565}" type="slidenum">
              <a:rPr lang="en-US" smtClean="0"/>
              <a:pPr/>
              <a:t>3</a:t>
            </a:fld>
            <a:endParaRPr lang="en-US" dirty="0"/>
          </a:p>
        </p:txBody>
      </p:sp>
      <p:pic>
        <p:nvPicPr>
          <p:cNvPr id="5" name="Segnaposto contenuto 5">
            <a:extLst>
              <a:ext uri="{FF2B5EF4-FFF2-40B4-BE49-F238E27FC236}">
                <a16:creationId xmlns="" xmlns:a16="http://schemas.microsoft.com/office/drawing/2014/main" id="{819288EA-697A-4AA8-B790-347B324D8B86}"/>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Tree>
    <p:extLst>
      <p:ext uri="{BB962C8B-B14F-4D97-AF65-F5344CB8AC3E}">
        <p14:creationId xmlns:p14="http://schemas.microsoft.com/office/powerpoint/2010/main" xmlns="" val="545435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p:cNvSpPr>
            <a:spLocks noGrp="1"/>
          </p:cNvSpPr>
          <p:nvPr>
            <p:ph type="title"/>
          </p:nvPr>
        </p:nvSpPr>
        <p:spPr>
          <a:xfrm>
            <a:off x="1379396" y="812630"/>
            <a:ext cx="8761413" cy="1087888"/>
          </a:xfrm>
        </p:spPr>
        <p:txBody>
          <a:bodyPr/>
          <a:lstStyle/>
          <a:p>
            <a:pPr algn="ctr"/>
            <a:r>
              <a:rPr lang="it-IT" dirty="0"/>
              <a:t>SANITÀ E CONTRASTO AL COVID</a:t>
            </a:r>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p:spPr>
      </p:pic>
      <p:sp>
        <p:nvSpPr>
          <p:cNvPr id="4" name="Segnaposto numero diapositiva 3"/>
          <p:cNvSpPr>
            <a:spLocks noGrp="1"/>
          </p:cNvSpPr>
          <p:nvPr>
            <p:ph type="sldNum" sz="quarter" idx="12"/>
          </p:nvPr>
        </p:nvSpPr>
        <p:spPr/>
        <p:txBody>
          <a:bodyPr/>
          <a:lstStyle/>
          <a:p>
            <a:fld id="{D57F1E4F-1CFF-5643-939E-217C01CDF565}" type="slidenum">
              <a:rPr lang="en-US" smtClean="0"/>
              <a:pPr/>
              <a:t>4</a:t>
            </a:fld>
            <a:endParaRPr lang="en-US" dirty="0"/>
          </a:p>
        </p:txBody>
      </p:sp>
      <p:sp>
        <p:nvSpPr>
          <p:cNvPr id="13" name="Segnaposto contenuto 2">
            <a:extLst>
              <a:ext uri="{FF2B5EF4-FFF2-40B4-BE49-F238E27FC236}">
                <a16:creationId xmlns="" xmlns:a16="http://schemas.microsoft.com/office/drawing/2014/main" id="{655E2B8B-DF92-2E40-9CAD-21A3CFC871FF}"/>
              </a:ext>
            </a:extLst>
          </p:cNvPr>
          <p:cNvSpPr txBox="1">
            <a:spLocks/>
          </p:cNvSpPr>
          <p:nvPr/>
        </p:nvSpPr>
        <p:spPr>
          <a:xfrm>
            <a:off x="394138" y="2646216"/>
            <a:ext cx="11366938" cy="3117273"/>
          </a:xfrm>
          <a:prstGeom prst="rect">
            <a:avLst/>
          </a:prstGeom>
        </p:spPr>
        <p:txBody>
          <a:bodyPr vert="horz" lIns="91440" tIns="45720" rIns="91440" bIns="45720" rtlCol="0" anchor="b">
            <a:norm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2400" b="0" i="0" kern="1200">
                <a:solidFill>
                  <a:schemeClr val="accent1"/>
                </a:solidFill>
                <a:latin typeface="+mn-lt"/>
                <a:ea typeface="+mn-ea"/>
                <a:cs typeface="+mn-cs"/>
              </a:defRPr>
            </a:lvl1pPr>
            <a:lvl2pPr marL="457200" indent="0" algn="l" defTabSz="457200" rtl="0" eaLnBrk="1" latinLnBrk="0" hangingPunct="1">
              <a:spcBef>
                <a:spcPts val="1000"/>
              </a:spcBef>
              <a:spcAft>
                <a:spcPts val="0"/>
              </a:spcAft>
              <a:buClr>
                <a:schemeClr val="accent1"/>
              </a:buClr>
              <a:buSzPct val="80000"/>
              <a:buFont typeface="Wingdings 3" charset="2"/>
              <a:buNone/>
              <a:defRPr sz="2000" b="1" i="0" kern="1200">
                <a:solidFill>
                  <a:schemeClr val="tx1">
                    <a:lumMod val="75000"/>
                    <a:lumOff val="25000"/>
                  </a:schemeClr>
                </a:solidFill>
                <a:latin typeface="+mn-lt"/>
                <a:ea typeface="+mn-ea"/>
                <a:cs typeface="+mn-cs"/>
              </a:defRPr>
            </a:lvl2pPr>
            <a:lvl3pPr marL="914400" indent="0" algn="l" defTabSz="457200" rtl="0" eaLnBrk="1" latinLnBrk="0" hangingPunct="1">
              <a:spcBef>
                <a:spcPts val="1000"/>
              </a:spcBef>
              <a:spcAft>
                <a:spcPts val="0"/>
              </a:spcAft>
              <a:buClr>
                <a:schemeClr val="accent1"/>
              </a:buClr>
              <a:buSzPct val="80000"/>
              <a:buFont typeface="Wingdings 3" charset="2"/>
              <a:buNone/>
              <a:defRPr sz="1800" b="1" i="0" kern="1200">
                <a:solidFill>
                  <a:schemeClr val="tx1">
                    <a:lumMod val="75000"/>
                    <a:lumOff val="25000"/>
                  </a:schemeClr>
                </a:solidFill>
                <a:latin typeface="+mn-lt"/>
                <a:ea typeface="+mn-ea"/>
                <a:cs typeface="+mn-cs"/>
              </a:defRPr>
            </a:lvl3pPr>
            <a:lvl4pPr marL="1371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4pPr>
            <a:lvl5pPr marL="18288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5pPr>
            <a:lvl6pPr marL="22860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6pPr>
            <a:lvl7pPr marL="27432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7pPr>
            <a:lvl8pPr marL="32004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8pPr>
            <a:lvl9pPr marL="3657600" indent="0" algn="l" defTabSz="457200" rtl="0" eaLnBrk="1" latinLnBrk="0" hangingPunct="1">
              <a:spcBef>
                <a:spcPts val="1000"/>
              </a:spcBef>
              <a:spcAft>
                <a:spcPts val="0"/>
              </a:spcAft>
              <a:buClr>
                <a:schemeClr val="accent1"/>
              </a:buClr>
              <a:buSzPct val="80000"/>
              <a:buFont typeface="Wingdings 3" charset="2"/>
              <a:buNone/>
              <a:defRPr sz="1600" b="1" i="0" kern="1200">
                <a:solidFill>
                  <a:schemeClr val="tx1">
                    <a:lumMod val="75000"/>
                    <a:lumOff val="25000"/>
                  </a:schemeClr>
                </a:solidFill>
                <a:latin typeface="+mn-lt"/>
                <a:ea typeface="+mn-ea"/>
                <a:cs typeface="+mn-cs"/>
              </a:defRPr>
            </a:lvl9pPr>
          </a:lstStyle>
          <a:p>
            <a:pPr algn="just">
              <a:buClr>
                <a:srgbClr val="FF0000"/>
              </a:buClr>
            </a:pPr>
            <a:endParaRPr lang="it-IT" sz="2800" b="1" dirty="0"/>
          </a:p>
        </p:txBody>
      </p:sp>
      <p:sp>
        <p:nvSpPr>
          <p:cNvPr id="14" name="Segnaposto contenuto 2"/>
          <p:cNvSpPr txBox="1">
            <a:spLocks/>
          </p:cNvSpPr>
          <p:nvPr/>
        </p:nvSpPr>
        <p:spPr>
          <a:xfrm>
            <a:off x="412531" y="2417925"/>
            <a:ext cx="11366938" cy="39995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pPr lvl="0">
              <a:lnSpc>
                <a:spcPct val="107000"/>
              </a:lnSpc>
              <a:spcAft>
                <a:spcPts val="800"/>
              </a:spcAft>
              <a:buFont typeface="Wingdings" panose="05000000000000000000" pitchFamily="2" charset="2"/>
              <a:buChar char=""/>
            </a:pPr>
            <a:r>
              <a:rPr lang="it-IT" sz="2400" b="1" dirty="0">
                <a:latin typeface="Century Gothic" panose="020B0502020202020204" pitchFamily="34" charset="0"/>
                <a:cs typeface="Calibri" panose="020F0502020204030204" pitchFamily="34" charset="0"/>
              </a:rPr>
              <a:t>Istituzione Fondo sostegno campagna vaccinale tramite indennizzo per reazioni avverse</a:t>
            </a:r>
            <a:r>
              <a:rPr lang="it-IT" sz="1800" dirty="0">
                <a:effectLst/>
                <a:latin typeface="Century Gothic" panose="020B0502020202020204" pitchFamily="34" charset="0"/>
                <a:ea typeface="Calibri" panose="020F0502020204030204" pitchFamily="34" charset="0"/>
                <a:cs typeface="Calibri" panose="020F0502020204030204" pitchFamily="34" charset="0"/>
              </a:rPr>
              <a:t>	</a:t>
            </a:r>
          </a:p>
          <a:p>
            <a:pPr marL="447675" indent="0">
              <a:buNone/>
            </a:pPr>
            <a:r>
              <a:rPr lang="it-IT" dirty="0"/>
              <a:t>Il fondo è volto ad indennizzare coloro che dovessero subire reazioni avverse al vaccino, intese come invalidità gravi e permanenti</a:t>
            </a:r>
            <a:r>
              <a:rPr lang="it-IT" b="1" dirty="0"/>
              <a:t> </a:t>
            </a:r>
            <a:endParaRPr lang="it-IT" dirty="0"/>
          </a:p>
          <a:p>
            <a:pPr marL="447675" indent="0">
              <a:buNone/>
            </a:pPr>
            <a:r>
              <a:rPr lang="it-IT" dirty="0">
                <a:effectLst/>
                <a:latin typeface="Century Gothic" panose="020B0502020202020204" pitchFamily="34" charset="0"/>
                <a:ea typeface="Calibri" panose="020F0502020204030204" pitchFamily="34" charset="0"/>
              </a:rPr>
              <a:t>Dotazione iniziale: </a:t>
            </a:r>
            <a:r>
              <a:rPr lang="it-IT" b="1" dirty="0">
                <a:effectLst/>
                <a:latin typeface="Century Gothic" panose="020B0502020202020204" pitchFamily="34" charset="0"/>
                <a:ea typeface="Calibri" panose="020F0502020204030204" pitchFamily="34" charset="0"/>
              </a:rPr>
              <a:t>1</a:t>
            </a:r>
            <a:r>
              <a:rPr lang="it-IT" dirty="0">
                <a:effectLst/>
                <a:latin typeface="Century Gothic" panose="020B0502020202020204" pitchFamily="34" charset="0"/>
                <a:ea typeface="Calibri" panose="020F0502020204030204" pitchFamily="34" charset="0"/>
              </a:rPr>
              <a:t> </a:t>
            </a:r>
            <a:r>
              <a:rPr lang="it-IT" b="1" dirty="0">
                <a:effectLst/>
                <a:latin typeface="Century Gothic" panose="020B0502020202020204" pitchFamily="34" charset="0"/>
                <a:ea typeface="Calibri" panose="020F0502020204030204" pitchFamily="34" charset="0"/>
              </a:rPr>
              <a:t>miliardo di euro</a:t>
            </a:r>
          </a:p>
          <a:p>
            <a:pPr marL="0" indent="0">
              <a:buNone/>
            </a:pPr>
            <a:endParaRPr lang="it-IT" b="1" dirty="0">
              <a:latin typeface="Century Gothic" panose="020B0502020202020204" pitchFamily="34" charset="0"/>
              <a:ea typeface="Calibri" panose="020F0502020204030204" pitchFamily="34" charset="0"/>
            </a:endParaRPr>
          </a:p>
          <a:p>
            <a:pPr>
              <a:lnSpc>
                <a:spcPct val="107000"/>
              </a:lnSpc>
              <a:spcAft>
                <a:spcPts val="800"/>
              </a:spcAft>
              <a:buFont typeface="Wingdings" panose="05000000000000000000" pitchFamily="2" charset="2"/>
              <a:buChar char=""/>
            </a:pPr>
            <a:r>
              <a:rPr lang="it-IT" sz="2400" b="1" dirty="0">
                <a:latin typeface="Century Gothic" panose="020B0502020202020204" pitchFamily="34" charset="0"/>
                <a:cs typeface="Calibri" panose="020F0502020204030204" pitchFamily="34" charset="0"/>
              </a:rPr>
              <a:t>Potenziamento</a:t>
            </a:r>
            <a:r>
              <a:rPr lang="it-IT" sz="1800" b="1" dirty="0">
                <a:effectLst/>
                <a:latin typeface="Calibri" panose="020F0502020204030204" pitchFamily="34" charset="0"/>
                <a:ea typeface="Calibri" panose="020F0502020204030204" pitchFamily="34" charset="0"/>
                <a:cs typeface="Calibri" panose="020F0502020204030204" pitchFamily="34" charset="0"/>
              </a:rPr>
              <a:t> </a:t>
            </a:r>
            <a:r>
              <a:rPr lang="it-IT" sz="2400" b="1" dirty="0">
                <a:latin typeface="Century Gothic" panose="020B0502020202020204" pitchFamily="34" charset="0"/>
                <a:cs typeface="Calibri" panose="020F0502020204030204" pitchFamily="34" charset="0"/>
              </a:rPr>
              <a:t>terapie intensive</a:t>
            </a:r>
            <a:endParaRPr lang="es-ES" sz="2400" b="1" dirty="0">
              <a:latin typeface="Century Gothic" panose="020B0502020202020204" pitchFamily="34" charset="0"/>
              <a:cs typeface="Calibri" panose="020F0502020204030204" pitchFamily="34" charset="0"/>
            </a:endParaRPr>
          </a:p>
          <a:p>
            <a:pPr marL="0" indent="0">
              <a:lnSpc>
                <a:spcPct val="107000"/>
              </a:lnSpc>
              <a:spcAft>
                <a:spcPts val="800"/>
              </a:spcAft>
              <a:buNone/>
            </a:pPr>
            <a:r>
              <a:rPr lang="it-IT" dirty="0">
                <a:latin typeface="Century Gothic" panose="020B0502020202020204" pitchFamily="34" charset="0"/>
                <a:cs typeface="Calibri" panose="020F0502020204030204" pitchFamily="34" charset="0"/>
              </a:rPr>
              <a:t>	</a:t>
            </a:r>
            <a:r>
              <a:rPr lang="it-IT" dirty="0"/>
              <a:t>Stanziamento di </a:t>
            </a:r>
            <a:r>
              <a:rPr lang="it-IT" b="1" dirty="0"/>
              <a:t>100 milioni di euro </a:t>
            </a:r>
            <a:r>
              <a:rPr lang="it-IT" dirty="0"/>
              <a:t>per l'ammodernamento dei macchinari e il potenziamento 	delle terapie intensive e sub-intensive</a:t>
            </a:r>
            <a:endParaRPr lang="es-ES" dirty="0"/>
          </a:p>
          <a:p>
            <a:pPr marL="0" indent="0">
              <a:buNone/>
            </a:pPr>
            <a:endParaRPr lang="it-IT" b="1" dirty="0">
              <a:latin typeface="Century Gothic" panose="020B0502020202020204" pitchFamily="34" charset="0"/>
              <a:ea typeface="Calibri" panose="020F0502020204030204" pitchFamily="34" charset="0"/>
            </a:endParaRPr>
          </a:p>
        </p:txBody>
      </p:sp>
    </p:spTree>
    <p:extLst>
      <p:ext uri="{BB962C8B-B14F-4D97-AF65-F5344CB8AC3E}">
        <p14:creationId xmlns:p14="http://schemas.microsoft.com/office/powerpoint/2010/main" xmlns="" val="25620351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5A9FAF76-0699-4B36-8A82-E1D8B6A17044}"/>
              </a:ext>
            </a:extLst>
          </p:cNvPr>
          <p:cNvSpPr>
            <a:spLocks noGrp="1"/>
          </p:cNvSpPr>
          <p:nvPr>
            <p:ph idx="1"/>
          </p:nvPr>
        </p:nvSpPr>
        <p:spPr>
          <a:xfrm>
            <a:off x="467360" y="2621280"/>
            <a:ext cx="11257280" cy="3677920"/>
          </a:xfrm>
        </p:spPr>
        <p:txBody>
          <a:bodyPr>
            <a:normAutofit lnSpcReduction="10000"/>
          </a:bodyPr>
          <a:lstStyle/>
          <a:p>
            <a:pPr algn="just">
              <a:buFont typeface="Wingdings" panose="05000000000000000000" pitchFamily="2" charset="2"/>
              <a:buChar char="Ø"/>
            </a:pPr>
            <a:r>
              <a:rPr lang="it-IT" sz="2400" b="1" dirty="0">
                <a:latin typeface="Century Gothic" panose="020B0502020202020204" pitchFamily="34" charset="0"/>
                <a:cs typeface="Calibri" panose="020F0502020204030204" pitchFamily="34" charset="0"/>
              </a:rPr>
              <a:t>Destinazione risorse alla ventilazione meccanica controllata per l'aerazione nelle scuole </a:t>
            </a:r>
          </a:p>
          <a:p>
            <a:pPr marL="538163" indent="0" algn="just">
              <a:lnSpc>
                <a:spcPct val="160000"/>
              </a:lnSpc>
              <a:buNone/>
            </a:pPr>
            <a:r>
              <a:rPr lang="it-IT" sz="2000" dirty="0"/>
              <a:t>Installazione di impianti per la ventilazione meccanica controllata (VMC) con recupero di calore, secondo il modello adottato dalla Regione </a:t>
            </a:r>
            <a:r>
              <a:rPr lang="it-IT" sz="2000" dirty="0" smtClean="0"/>
              <a:t>Marche </a:t>
            </a:r>
            <a:endParaRPr lang="it-IT" sz="2000" dirty="0"/>
          </a:p>
          <a:p>
            <a:pPr algn="just"/>
            <a:endParaRPr lang="it-IT" dirty="0"/>
          </a:p>
          <a:p>
            <a:pPr algn="just">
              <a:buFont typeface="Wingdings" panose="05000000000000000000" pitchFamily="2" charset="2"/>
              <a:buChar char="Ø"/>
            </a:pPr>
            <a:r>
              <a:rPr lang="it-IT" sz="2400" b="1" dirty="0">
                <a:latin typeface="Century Gothic" panose="020B0502020202020204" pitchFamily="34" charset="0"/>
                <a:cs typeface="Calibri" panose="020F0502020204030204" pitchFamily="34" charset="0"/>
              </a:rPr>
              <a:t>Incremento risorse per il trasporto pubblico locale</a:t>
            </a:r>
          </a:p>
          <a:p>
            <a:pPr marL="538163" indent="0" algn="just">
              <a:lnSpc>
                <a:spcPct val="150000"/>
              </a:lnSpc>
              <a:buNone/>
            </a:pPr>
            <a:r>
              <a:rPr lang="it-IT" sz="2000" dirty="0"/>
              <a:t>Aumento di 200 milioni per il 2022 del fondo per i servizi di trasporto pubblico locale e regionale</a:t>
            </a:r>
          </a:p>
          <a:p>
            <a:pPr algn="just"/>
            <a:endParaRPr lang="it-IT" dirty="0"/>
          </a:p>
        </p:txBody>
      </p:sp>
      <p:sp>
        <p:nvSpPr>
          <p:cNvPr id="4" name="Segnaposto numero diapositiva 3">
            <a:extLst>
              <a:ext uri="{FF2B5EF4-FFF2-40B4-BE49-F238E27FC236}">
                <a16:creationId xmlns="" xmlns:a16="http://schemas.microsoft.com/office/drawing/2014/main" id="{4C4B49B0-8D1F-4E24-9AD2-E310D06ECA2F}"/>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
        <p:nvSpPr>
          <p:cNvPr id="5" name="Titolo 7">
            <a:extLst>
              <a:ext uri="{FF2B5EF4-FFF2-40B4-BE49-F238E27FC236}">
                <a16:creationId xmlns="" xmlns:a16="http://schemas.microsoft.com/office/drawing/2014/main" id="{06921AD9-12E4-42E0-8B8C-C3F1B92D45AB}"/>
              </a:ext>
            </a:extLst>
          </p:cNvPr>
          <p:cNvSpPr txBox="1">
            <a:spLocks/>
          </p:cNvSpPr>
          <p:nvPr/>
        </p:nvSpPr>
        <p:spPr bwMode="gray">
          <a:xfrm>
            <a:off x="1379396" y="812630"/>
            <a:ext cx="8761413" cy="1087888"/>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a:t>SANITÀ E CONTRASTO AL COVID</a:t>
            </a:r>
            <a:endParaRPr lang="it-IT" dirty="0"/>
          </a:p>
        </p:txBody>
      </p:sp>
      <p:pic>
        <p:nvPicPr>
          <p:cNvPr id="6" name="Segnaposto contenuto 5">
            <a:extLst>
              <a:ext uri="{FF2B5EF4-FFF2-40B4-BE49-F238E27FC236}">
                <a16:creationId xmlns="" xmlns:a16="http://schemas.microsoft.com/office/drawing/2014/main" id="{CFDB0D58-907C-4FE4-B967-A00D82CCE6CC}"/>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Tree>
    <p:extLst>
      <p:ext uri="{BB962C8B-B14F-4D97-AF65-F5344CB8AC3E}">
        <p14:creationId xmlns:p14="http://schemas.microsoft.com/office/powerpoint/2010/main" xmlns="" val="634012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 xmlns:a16="http://schemas.microsoft.com/office/drawing/2014/main" id="{5A9FAF76-0699-4B36-8A82-E1D8B6A17044}"/>
              </a:ext>
            </a:extLst>
          </p:cNvPr>
          <p:cNvSpPr>
            <a:spLocks noGrp="1"/>
          </p:cNvSpPr>
          <p:nvPr>
            <p:ph idx="1"/>
          </p:nvPr>
        </p:nvSpPr>
        <p:spPr>
          <a:xfrm>
            <a:off x="325120" y="2387600"/>
            <a:ext cx="11399520" cy="3870960"/>
          </a:xfrm>
        </p:spPr>
        <p:txBody>
          <a:bodyPr>
            <a:normAutofit/>
          </a:bodyPr>
          <a:lstStyle/>
          <a:p>
            <a:pPr lvl="0" algn="just">
              <a:buFont typeface="Wingdings" panose="05000000000000000000" pitchFamily="2" charset="2"/>
              <a:buChar char="Ø"/>
            </a:pPr>
            <a:r>
              <a:rPr lang="it-IT" sz="2400" b="1" dirty="0"/>
              <a:t>Credito d'imposta</a:t>
            </a:r>
            <a:r>
              <a:rPr lang="it-IT" sz="2400" dirty="0"/>
              <a:t> </a:t>
            </a:r>
            <a:r>
              <a:rPr lang="it-IT" sz="2400" b="1" dirty="0"/>
              <a:t>per</a:t>
            </a:r>
            <a:r>
              <a:rPr lang="it-IT" sz="2400" dirty="0"/>
              <a:t> </a:t>
            </a:r>
            <a:r>
              <a:rPr lang="it-IT" sz="2400" b="1" dirty="0"/>
              <a:t>sanificazione, acquisto DPI e somministrazione tamponi</a:t>
            </a:r>
          </a:p>
          <a:p>
            <a:pPr marL="0" lvl="0" indent="0" algn="just">
              <a:buNone/>
            </a:pPr>
            <a:endParaRPr lang="it-IT" sz="2000" dirty="0"/>
          </a:p>
          <a:p>
            <a:pPr marL="881063" lvl="0" algn="just">
              <a:lnSpc>
                <a:spcPct val="150000"/>
              </a:lnSpc>
              <a:buFont typeface="Courier New" panose="02070309020205020404" pitchFamily="49" charset="0"/>
              <a:buChar char="o"/>
            </a:pPr>
            <a:r>
              <a:rPr lang="it-IT" sz="2000" dirty="0"/>
              <a:t>Credito d'imposta del 30% delle spese sostenute nel primo semestre </a:t>
            </a:r>
            <a:r>
              <a:rPr lang="it-IT" sz="2000" dirty="0" smtClean="0"/>
              <a:t>2022</a:t>
            </a:r>
            <a:endParaRPr lang="it-IT" sz="2000" dirty="0"/>
          </a:p>
          <a:p>
            <a:pPr marL="881063" lvl="0" algn="just">
              <a:lnSpc>
                <a:spcPct val="150000"/>
              </a:lnSpc>
              <a:buFont typeface="Courier New" panose="02070309020205020404" pitchFamily="49" charset="0"/>
              <a:buChar char="o"/>
            </a:pPr>
            <a:r>
              <a:rPr lang="it-IT" sz="2000" dirty="0"/>
              <a:t>Tetto di 60.000 euro per ciascun beneficiario, nel limite complessivo di 200 milioni di euro per l'anno </a:t>
            </a:r>
            <a:r>
              <a:rPr lang="it-IT" sz="2000" dirty="0" smtClean="0"/>
              <a:t>2022</a:t>
            </a:r>
            <a:endParaRPr lang="it-IT" sz="2000" dirty="0"/>
          </a:p>
          <a:p>
            <a:pPr marL="0" indent="0" algn="just">
              <a:buNone/>
            </a:pPr>
            <a:endParaRPr lang="it-IT" dirty="0"/>
          </a:p>
        </p:txBody>
      </p:sp>
      <p:sp>
        <p:nvSpPr>
          <p:cNvPr id="4" name="Segnaposto numero diapositiva 3">
            <a:extLst>
              <a:ext uri="{FF2B5EF4-FFF2-40B4-BE49-F238E27FC236}">
                <a16:creationId xmlns="" xmlns:a16="http://schemas.microsoft.com/office/drawing/2014/main" id="{4C4B49B0-8D1F-4E24-9AD2-E310D06ECA2F}"/>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
        <p:nvSpPr>
          <p:cNvPr id="5" name="Titolo 7">
            <a:extLst>
              <a:ext uri="{FF2B5EF4-FFF2-40B4-BE49-F238E27FC236}">
                <a16:creationId xmlns="" xmlns:a16="http://schemas.microsoft.com/office/drawing/2014/main" id="{06921AD9-12E4-42E0-8B8C-C3F1B92D45AB}"/>
              </a:ext>
            </a:extLst>
          </p:cNvPr>
          <p:cNvSpPr txBox="1">
            <a:spLocks/>
          </p:cNvSpPr>
          <p:nvPr/>
        </p:nvSpPr>
        <p:spPr bwMode="gray">
          <a:xfrm>
            <a:off x="1379396" y="812630"/>
            <a:ext cx="8761413" cy="1087888"/>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it-IT"/>
              <a:t>SANITÀ E CONTRASTO AL COVID</a:t>
            </a:r>
            <a:endParaRPr lang="it-IT" dirty="0"/>
          </a:p>
        </p:txBody>
      </p:sp>
      <p:pic>
        <p:nvPicPr>
          <p:cNvPr id="6" name="Segnaposto contenuto 5">
            <a:extLst>
              <a:ext uri="{FF2B5EF4-FFF2-40B4-BE49-F238E27FC236}">
                <a16:creationId xmlns="" xmlns:a16="http://schemas.microsoft.com/office/drawing/2014/main" id="{CFDB0D58-907C-4FE4-B967-A00D82CCE6CC}"/>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Tree>
    <p:extLst>
      <p:ext uri="{BB962C8B-B14F-4D97-AF65-F5344CB8AC3E}">
        <p14:creationId xmlns:p14="http://schemas.microsoft.com/office/powerpoint/2010/main" xmlns="" val="2000101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94951A-1B19-4E1F-8825-B805D90099B2}"/>
              </a:ext>
            </a:extLst>
          </p:cNvPr>
          <p:cNvSpPr>
            <a:spLocks noGrp="1"/>
          </p:cNvSpPr>
          <p:nvPr>
            <p:ph type="title"/>
          </p:nvPr>
        </p:nvSpPr>
        <p:spPr/>
        <p:txBody>
          <a:bodyPr/>
          <a:lstStyle/>
          <a:p>
            <a:pPr algn="ctr"/>
            <a:r>
              <a:rPr lang="it-IT" dirty="0"/>
              <a:t>Crescita e sostegno delle imprese</a:t>
            </a:r>
          </a:p>
        </p:txBody>
      </p:sp>
      <p:sp>
        <p:nvSpPr>
          <p:cNvPr id="3" name="Segnaposto contenuto 2">
            <a:extLst>
              <a:ext uri="{FF2B5EF4-FFF2-40B4-BE49-F238E27FC236}">
                <a16:creationId xmlns="" xmlns:a16="http://schemas.microsoft.com/office/drawing/2014/main" id="{021D9A52-4191-4914-98B7-D42BE4A01E73}"/>
              </a:ext>
            </a:extLst>
          </p:cNvPr>
          <p:cNvSpPr>
            <a:spLocks noGrp="1"/>
          </p:cNvSpPr>
          <p:nvPr>
            <p:ph idx="1"/>
          </p:nvPr>
        </p:nvSpPr>
        <p:spPr>
          <a:xfrm>
            <a:off x="518160" y="2438400"/>
            <a:ext cx="11226800" cy="4307841"/>
          </a:xfrm>
        </p:spPr>
        <p:txBody>
          <a:bodyPr>
            <a:normAutofit fontScale="77500" lnSpcReduction="20000"/>
          </a:bodyPr>
          <a:lstStyle/>
          <a:p>
            <a:pPr>
              <a:buFont typeface="Wingdings" panose="05000000000000000000" pitchFamily="2" charset="2"/>
              <a:buChar char="Ø"/>
            </a:pPr>
            <a:r>
              <a:rPr lang="it-IT" sz="2600" b="1" dirty="0"/>
              <a:t>Super deduzione del costo del lavoro</a:t>
            </a:r>
          </a:p>
          <a:p>
            <a:pPr marL="355600" indent="0">
              <a:lnSpc>
                <a:spcPct val="150000"/>
              </a:lnSpc>
              <a:buNone/>
            </a:pPr>
            <a:r>
              <a:rPr lang="it-IT" sz="2600" dirty="0"/>
              <a:t>Riconoscimento di una “super deduzione fiscale” al 200% delle spese sostenute per il personale nel caso ecceda:</a:t>
            </a:r>
          </a:p>
          <a:p>
            <a:pPr marL="355600" indent="0">
              <a:lnSpc>
                <a:spcPct val="150000"/>
              </a:lnSpc>
              <a:buNone/>
            </a:pPr>
            <a:r>
              <a:rPr lang="it-IT" sz="2600" dirty="0"/>
              <a:t>o	il 25% del valore del fatturato per le aziende di servizi</a:t>
            </a:r>
          </a:p>
          <a:p>
            <a:pPr marL="355600" indent="0">
              <a:lnSpc>
                <a:spcPct val="150000"/>
              </a:lnSpc>
              <a:buNone/>
            </a:pPr>
            <a:r>
              <a:rPr lang="it-IT" sz="2600" dirty="0"/>
              <a:t>o	il 20% del valore del fatturato per le aziende che effettuano cessione di beni </a:t>
            </a:r>
          </a:p>
          <a:p>
            <a:pPr marL="355600" indent="0">
              <a:lnSpc>
                <a:spcPct val="150000"/>
              </a:lnSpc>
              <a:buNone/>
            </a:pPr>
            <a:endParaRPr lang="it-IT" dirty="0"/>
          </a:p>
          <a:p>
            <a:pPr marL="285750" indent="-285750">
              <a:lnSpc>
                <a:spcPct val="150000"/>
              </a:lnSpc>
              <a:buFont typeface="Wingdings" panose="05000000000000000000" pitchFamily="2" charset="2"/>
              <a:buChar char="Ø"/>
            </a:pPr>
            <a:r>
              <a:rPr lang="it-IT" sz="2600" b="1" dirty="0"/>
              <a:t>Riduzione dell'aliquota IRES per nuove assunzioni</a:t>
            </a:r>
          </a:p>
          <a:p>
            <a:pPr marL="355600" indent="0">
              <a:lnSpc>
                <a:spcPct val="150000"/>
              </a:lnSpc>
              <a:buNone/>
            </a:pPr>
            <a:r>
              <a:rPr lang="it-IT" sz="2300" dirty="0"/>
              <a:t>Riduzione dal 24% al 15% dell'aliquota IRES sulla quota di utili realizzati corrispondente all’incremento del costo per il personale dipendente rispetto all’esercizio </a:t>
            </a:r>
            <a:r>
              <a:rPr lang="it-IT" sz="2300" dirty="0" smtClean="0"/>
              <a:t>precedente</a:t>
            </a:r>
            <a:endParaRPr lang="it-IT" sz="2300" dirty="0"/>
          </a:p>
          <a:p>
            <a:pPr marL="641350" indent="-285750">
              <a:buFont typeface="Wingdings" panose="05000000000000000000" pitchFamily="2" charset="2"/>
              <a:buChar char="Ø"/>
            </a:pPr>
            <a:endParaRPr lang="it-IT" dirty="0"/>
          </a:p>
        </p:txBody>
      </p:sp>
      <p:sp>
        <p:nvSpPr>
          <p:cNvPr id="4" name="Segnaposto numero diapositiva 3">
            <a:extLst>
              <a:ext uri="{FF2B5EF4-FFF2-40B4-BE49-F238E27FC236}">
                <a16:creationId xmlns="" xmlns:a16="http://schemas.microsoft.com/office/drawing/2014/main" id="{D70073F5-BCAE-4357-87E7-6FC6E61D5211}"/>
              </a:ext>
            </a:extLst>
          </p:cNvPr>
          <p:cNvSpPr>
            <a:spLocks noGrp="1"/>
          </p:cNvSpPr>
          <p:nvPr>
            <p:ph type="sldNum" sz="quarter" idx="12"/>
          </p:nvPr>
        </p:nvSpPr>
        <p:spPr/>
        <p:txBody>
          <a:bodyPr/>
          <a:lstStyle/>
          <a:p>
            <a:fld id="{D57F1E4F-1CFF-5643-939E-217C01CDF565}" type="slidenum">
              <a:rPr lang="en-US" smtClean="0"/>
              <a:pPr/>
              <a:t>7</a:t>
            </a:fld>
            <a:endParaRPr lang="en-US" dirty="0"/>
          </a:p>
        </p:txBody>
      </p:sp>
      <p:pic>
        <p:nvPicPr>
          <p:cNvPr id="5" name="Segnaposto contenuto 5">
            <a:extLst>
              <a:ext uri="{FF2B5EF4-FFF2-40B4-BE49-F238E27FC236}">
                <a16:creationId xmlns="" xmlns:a16="http://schemas.microsoft.com/office/drawing/2014/main" id="{5A9164A7-5BCB-4486-8A42-25C01D9F8F82}"/>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Tree>
    <p:extLst>
      <p:ext uri="{BB962C8B-B14F-4D97-AF65-F5344CB8AC3E}">
        <p14:creationId xmlns:p14="http://schemas.microsoft.com/office/powerpoint/2010/main" xmlns="" val="201013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94951A-1B19-4E1F-8825-B805D90099B2}"/>
              </a:ext>
            </a:extLst>
          </p:cNvPr>
          <p:cNvSpPr>
            <a:spLocks noGrp="1"/>
          </p:cNvSpPr>
          <p:nvPr>
            <p:ph type="title"/>
          </p:nvPr>
        </p:nvSpPr>
        <p:spPr/>
        <p:txBody>
          <a:bodyPr/>
          <a:lstStyle/>
          <a:p>
            <a:pPr algn="ctr"/>
            <a:r>
              <a:rPr lang="it-IT" dirty="0"/>
              <a:t>Crescita e sostegno delle imprese</a:t>
            </a:r>
          </a:p>
        </p:txBody>
      </p:sp>
      <p:sp>
        <p:nvSpPr>
          <p:cNvPr id="3" name="Segnaposto contenuto 2">
            <a:extLst>
              <a:ext uri="{FF2B5EF4-FFF2-40B4-BE49-F238E27FC236}">
                <a16:creationId xmlns="" xmlns:a16="http://schemas.microsoft.com/office/drawing/2014/main" id="{021D9A52-4191-4914-98B7-D42BE4A01E73}"/>
              </a:ext>
            </a:extLst>
          </p:cNvPr>
          <p:cNvSpPr>
            <a:spLocks noGrp="1"/>
          </p:cNvSpPr>
          <p:nvPr>
            <p:ph idx="1"/>
          </p:nvPr>
        </p:nvSpPr>
        <p:spPr>
          <a:xfrm>
            <a:off x="416560" y="2377440"/>
            <a:ext cx="11308080" cy="4368801"/>
          </a:xfrm>
        </p:spPr>
        <p:txBody>
          <a:bodyPr>
            <a:normAutofit fontScale="62500" lnSpcReduction="20000"/>
          </a:bodyPr>
          <a:lstStyle/>
          <a:p>
            <a:pPr>
              <a:buFont typeface="Wingdings" panose="05000000000000000000" pitchFamily="2" charset="2"/>
              <a:buChar char="Ø"/>
            </a:pPr>
            <a:r>
              <a:rPr lang="it-IT" sz="3200" b="1" dirty="0"/>
              <a:t>Fondo per il reinserimento lavorativo disoccupati periodo emergenza COVID</a:t>
            </a:r>
          </a:p>
          <a:p>
            <a:pPr marL="355600" indent="0" algn="just">
              <a:lnSpc>
                <a:spcPct val="170000"/>
              </a:lnSpc>
              <a:buNone/>
            </a:pPr>
            <a:r>
              <a:rPr lang="it-IT" sz="2700" dirty="0"/>
              <a:t>Sgravio contributivo della durata di 36 mesi pari al 50% dei </a:t>
            </a:r>
            <a:r>
              <a:rPr lang="it-IT" sz="2700" dirty="0" smtClean="0"/>
              <a:t>contributi dovuti, </a:t>
            </a:r>
            <a:r>
              <a:rPr lang="it-IT" sz="2700" dirty="0"/>
              <a:t>nella misura massima di 3mila euro annui, in favore dei datori di lavoro che assumono soggetti in stato di disoccupazione che hanno perso il lavoro o hanno cessato la partita IVA individuale a partire dal 1 </a:t>
            </a:r>
            <a:r>
              <a:rPr lang="it-IT" sz="2700" dirty="0" smtClean="0"/>
              <a:t>febbraio 2020</a:t>
            </a:r>
            <a:endParaRPr lang="it-IT" sz="2700" dirty="0"/>
          </a:p>
          <a:p>
            <a:pPr marL="355600" indent="0" algn="just">
              <a:lnSpc>
                <a:spcPct val="170000"/>
              </a:lnSpc>
              <a:buNone/>
            </a:pPr>
            <a:r>
              <a:rPr lang="it-IT" sz="2700" dirty="0"/>
              <a:t>Dotazione iniziale del fondo </a:t>
            </a:r>
            <a:r>
              <a:rPr lang="it-IT" sz="2700" b="1" dirty="0"/>
              <a:t>2 miliardi di euro</a:t>
            </a:r>
          </a:p>
          <a:p>
            <a:pPr marL="355600" indent="0" algn="just">
              <a:lnSpc>
                <a:spcPct val="170000"/>
              </a:lnSpc>
              <a:buNone/>
            </a:pPr>
            <a:endParaRPr lang="it-IT" sz="2000" dirty="0"/>
          </a:p>
          <a:p>
            <a:pPr marL="285750" indent="-285750">
              <a:lnSpc>
                <a:spcPct val="150000"/>
              </a:lnSpc>
              <a:buFont typeface="Wingdings" panose="05000000000000000000" pitchFamily="2" charset="2"/>
              <a:buChar char="Ø"/>
            </a:pPr>
            <a:r>
              <a:rPr lang="it-IT" sz="3200" b="1" dirty="0"/>
              <a:t>Eliminazione IRAP per lavoratori autonomi e società di persone</a:t>
            </a:r>
          </a:p>
          <a:p>
            <a:pPr marL="263525" indent="0">
              <a:lnSpc>
                <a:spcPct val="150000"/>
              </a:lnSpc>
              <a:buNone/>
            </a:pPr>
            <a:r>
              <a:rPr lang="it-IT" sz="2700" dirty="0"/>
              <a:t>Un intervento per una platea di oltre 2.3 milioni di soggetti, che permetterebbe loro di disporre di capitali da investire nell’impresa o semplicemente da immettere nell’economia reale</a:t>
            </a:r>
          </a:p>
        </p:txBody>
      </p:sp>
      <p:sp>
        <p:nvSpPr>
          <p:cNvPr id="4" name="Segnaposto numero diapositiva 3">
            <a:extLst>
              <a:ext uri="{FF2B5EF4-FFF2-40B4-BE49-F238E27FC236}">
                <a16:creationId xmlns="" xmlns:a16="http://schemas.microsoft.com/office/drawing/2014/main" id="{D70073F5-BCAE-4357-87E7-6FC6E61D5211}"/>
              </a:ext>
            </a:extLst>
          </p:cNvPr>
          <p:cNvSpPr>
            <a:spLocks noGrp="1"/>
          </p:cNvSpPr>
          <p:nvPr>
            <p:ph type="sldNum" sz="quarter" idx="12"/>
          </p:nvPr>
        </p:nvSpPr>
        <p:spPr/>
        <p:txBody>
          <a:bodyPr/>
          <a:lstStyle/>
          <a:p>
            <a:fld id="{D57F1E4F-1CFF-5643-939E-217C01CDF565}" type="slidenum">
              <a:rPr lang="en-US" smtClean="0"/>
              <a:pPr/>
              <a:t>8</a:t>
            </a:fld>
            <a:endParaRPr lang="en-US" dirty="0"/>
          </a:p>
        </p:txBody>
      </p:sp>
      <p:pic>
        <p:nvPicPr>
          <p:cNvPr id="5" name="Segnaposto contenuto 5">
            <a:extLst>
              <a:ext uri="{FF2B5EF4-FFF2-40B4-BE49-F238E27FC236}">
                <a16:creationId xmlns="" xmlns:a16="http://schemas.microsoft.com/office/drawing/2014/main" id="{5A9164A7-5BCB-4486-8A42-25C01D9F8F82}"/>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Tree>
    <p:extLst>
      <p:ext uri="{BB962C8B-B14F-4D97-AF65-F5344CB8AC3E}">
        <p14:creationId xmlns:p14="http://schemas.microsoft.com/office/powerpoint/2010/main" xmlns="" val="2723922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 xmlns:a16="http://schemas.microsoft.com/office/drawing/2014/main" id="{7294951A-1B19-4E1F-8825-B805D90099B2}"/>
              </a:ext>
            </a:extLst>
          </p:cNvPr>
          <p:cNvSpPr>
            <a:spLocks noGrp="1"/>
          </p:cNvSpPr>
          <p:nvPr>
            <p:ph type="title"/>
          </p:nvPr>
        </p:nvSpPr>
        <p:spPr/>
        <p:txBody>
          <a:bodyPr/>
          <a:lstStyle/>
          <a:p>
            <a:pPr algn="ctr"/>
            <a:r>
              <a:rPr lang="it-IT" dirty="0"/>
              <a:t>Crescita e sostegno delle imprese</a:t>
            </a:r>
          </a:p>
        </p:txBody>
      </p:sp>
      <p:sp>
        <p:nvSpPr>
          <p:cNvPr id="3" name="Segnaposto contenuto 2">
            <a:extLst>
              <a:ext uri="{FF2B5EF4-FFF2-40B4-BE49-F238E27FC236}">
                <a16:creationId xmlns="" xmlns:a16="http://schemas.microsoft.com/office/drawing/2014/main" id="{021D9A52-4191-4914-98B7-D42BE4A01E73}"/>
              </a:ext>
            </a:extLst>
          </p:cNvPr>
          <p:cNvSpPr>
            <a:spLocks noGrp="1"/>
          </p:cNvSpPr>
          <p:nvPr>
            <p:ph idx="1"/>
          </p:nvPr>
        </p:nvSpPr>
        <p:spPr>
          <a:xfrm>
            <a:off x="416560" y="2377440"/>
            <a:ext cx="11308080" cy="4368801"/>
          </a:xfrm>
        </p:spPr>
        <p:txBody>
          <a:bodyPr>
            <a:normAutofit/>
          </a:bodyPr>
          <a:lstStyle/>
          <a:p>
            <a:pPr>
              <a:buFont typeface="Wingdings" panose="05000000000000000000" pitchFamily="2" charset="2"/>
              <a:buChar char="Ø"/>
            </a:pPr>
            <a:r>
              <a:rPr lang="it-IT" sz="2000" b="1" dirty="0"/>
              <a:t>Aliquota sostitutiva per incentivare investimenti nell'economia reale</a:t>
            </a:r>
          </a:p>
          <a:p>
            <a:pPr marL="355600" indent="-355600" algn="just">
              <a:lnSpc>
                <a:spcPct val="170000"/>
              </a:lnSpc>
              <a:buNone/>
            </a:pPr>
            <a:r>
              <a:rPr lang="it-IT" sz="2000" dirty="0"/>
              <a:t>	</a:t>
            </a:r>
            <a:r>
              <a:rPr lang="it-IT" sz="2000" dirty="0" smtClean="0"/>
              <a:t>L’aliquota </a:t>
            </a:r>
            <a:r>
              <a:rPr lang="it-IT" sz="2000" dirty="0"/>
              <a:t>prevista da applicare ai redditi derivanti da investimenti di famiglie e imprese nell'economia reale è del 12,5% in luogo dell'aliquota del 26% </a:t>
            </a:r>
            <a:r>
              <a:rPr lang="it-IT" sz="2000" dirty="0" smtClean="0"/>
              <a:t>prevista </a:t>
            </a:r>
            <a:r>
              <a:rPr lang="it-IT" sz="2000" dirty="0"/>
              <a:t>dai regimi di tassazione degli investimenti finanziari</a:t>
            </a:r>
          </a:p>
          <a:p>
            <a:pPr marL="355600" indent="-355600" algn="just">
              <a:lnSpc>
                <a:spcPct val="170000"/>
              </a:lnSpc>
              <a:buNone/>
            </a:pPr>
            <a:endParaRPr lang="it-IT" sz="1200" dirty="0"/>
          </a:p>
          <a:p>
            <a:pPr marL="285750" indent="-285750">
              <a:lnSpc>
                <a:spcPct val="150000"/>
              </a:lnSpc>
              <a:buFont typeface="Wingdings" panose="05000000000000000000" pitchFamily="2" charset="2"/>
              <a:buChar char="Ø"/>
            </a:pPr>
            <a:r>
              <a:rPr lang="it-IT" sz="2000" b="1" dirty="0"/>
              <a:t>Estensione del regime forfettario ai soggetti con ricavi fino a 100.000 euro</a:t>
            </a:r>
          </a:p>
          <a:p>
            <a:pPr marL="355600" indent="0" defTabSz="447675">
              <a:lnSpc>
                <a:spcPct val="150000"/>
              </a:lnSpc>
              <a:buNone/>
            </a:pPr>
            <a:r>
              <a:rPr lang="it-IT" sz="2000" dirty="0"/>
              <a:t>Ampiamento della platea </a:t>
            </a:r>
            <a:r>
              <a:rPr lang="it-IT" sz="2000" dirty="0" smtClean="0"/>
              <a:t>dei beneficiari innalzando </a:t>
            </a:r>
            <a:r>
              <a:rPr lang="it-IT" sz="2000" dirty="0"/>
              <a:t>da 65.000 a 100.000 euro il limite </a:t>
            </a:r>
            <a:r>
              <a:rPr lang="it-IT" sz="2000" dirty="0" smtClean="0"/>
              <a:t>attualmente previsto</a:t>
            </a:r>
            <a:endParaRPr lang="it-IT" sz="2000" dirty="0"/>
          </a:p>
        </p:txBody>
      </p:sp>
      <p:sp>
        <p:nvSpPr>
          <p:cNvPr id="4" name="Segnaposto numero diapositiva 3">
            <a:extLst>
              <a:ext uri="{FF2B5EF4-FFF2-40B4-BE49-F238E27FC236}">
                <a16:creationId xmlns="" xmlns:a16="http://schemas.microsoft.com/office/drawing/2014/main" id="{D70073F5-BCAE-4357-87E7-6FC6E61D5211}"/>
              </a:ext>
            </a:extLst>
          </p:cNvPr>
          <p:cNvSpPr>
            <a:spLocks noGrp="1"/>
          </p:cNvSpPr>
          <p:nvPr>
            <p:ph type="sldNum" sz="quarter" idx="12"/>
          </p:nvPr>
        </p:nvSpPr>
        <p:spPr/>
        <p:txBody>
          <a:bodyPr/>
          <a:lstStyle/>
          <a:p>
            <a:fld id="{D57F1E4F-1CFF-5643-939E-217C01CDF565}" type="slidenum">
              <a:rPr lang="en-US" smtClean="0"/>
              <a:pPr/>
              <a:t>9</a:t>
            </a:fld>
            <a:endParaRPr lang="en-US" dirty="0"/>
          </a:p>
        </p:txBody>
      </p:sp>
      <p:pic>
        <p:nvPicPr>
          <p:cNvPr id="5" name="Segnaposto contenuto 5">
            <a:extLst>
              <a:ext uri="{FF2B5EF4-FFF2-40B4-BE49-F238E27FC236}">
                <a16:creationId xmlns="" xmlns:a16="http://schemas.microsoft.com/office/drawing/2014/main" id="{5A9164A7-5BCB-4486-8A42-25C01D9F8F82}"/>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425045" y="1183985"/>
            <a:ext cx="716533" cy="716533"/>
          </a:xfrm>
          <a:prstGeom prst="rect">
            <a:avLst/>
          </a:prstGeom>
        </p:spPr>
      </p:pic>
    </p:spTree>
    <p:extLst>
      <p:ext uri="{BB962C8B-B14F-4D97-AF65-F5344CB8AC3E}">
        <p14:creationId xmlns:p14="http://schemas.microsoft.com/office/powerpoint/2010/main" xmlns="" val="25674575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riunioni ione">
  <a:themeElements>
    <a:clrScheme name="Personalizzato 5">
      <a:dk1>
        <a:sysClr val="windowText" lastClr="000000"/>
      </a:dk1>
      <a:lt1>
        <a:sysClr val="window" lastClr="FFFFFF"/>
      </a:lt1>
      <a:dk2>
        <a:srgbClr val="0A3F60"/>
      </a:dk2>
      <a:lt2>
        <a:srgbClr val="EBEBEB"/>
      </a:lt2>
      <a:accent1>
        <a:srgbClr val="063D67"/>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A3AB87EF-B655-4FFF-8D05-F333AD7F278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11593</TotalTime>
  <Words>1172</Words>
  <Application>Microsoft Office PowerPoint</Application>
  <PresentationFormat>Personalizzato</PresentationFormat>
  <Paragraphs>123</Paragraphs>
  <Slides>19</Slides>
  <Notes>1</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Sala riunioni ione</vt:lpstr>
      <vt:lpstr>SOSTENERE LE FAMIGLIE E RILANCIARE LE IMPRESE E L’OCCUPAZIONE:  GLI EMENDAMENTI DI FRATELLI D’ITALIA ALLA LEGGE DI BILANCIO</vt:lpstr>
      <vt:lpstr>I numeri del Disegno di Legge di Bilancio</vt:lpstr>
      <vt:lpstr>I principali emendamenti di Fratelli d'Italia per ambito d'intervento</vt:lpstr>
      <vt:lpstr>SANITÀ E CONTRASTO AL COVID</vt:lpstr>
      <vt:lpstr>Diapositiva 5</vt:lpstr>
      <vt:lpstr>Diapositiva 6</vt:lpstr>
      <vt:lpstr>Crescita e sostegno delle imprese</vt:lpstr>
      <vt:lpstr>Crescita e sostegno delle imprese</vt:lpstr>
      <vt:lpstr>Crescita e sostegno delle imprese</vt:lpstr>
      <vt:lpstr>Ristrutturazione debito fiscale di imprese e cittadini</vt:lpstr>
      <vt:lpstr>Pensioni ed ammortizzatori sociali</vt:lpstr>
      <vt:lpstr>Diapositiva 12</vt:lpstr>
      <vt:lpstr>Diapositiva 13</vt:lpstr>
      <vt:lpstr>Diapositiva 14</vt:lpstr>
      <vt:lpstr>Diapositiva 15</vt:lpstr>
      <vt:lpstr>Diapositiva 16</vt:lpstr>
      <vt:lpstr>Diapositiva 17</vt:lpstr>
      <vt:lpstr>Diapositiva 18</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Flat Tax</dc:title>
  <dc:creator>Davide Lillo</dc:creator>
  <cp:lastModifiedBy>lucamaurelli@windows.it</cp:lastModifiedBy>
  <cp:revision>357</cp:revision>
  <cp:lastPrinted>2021-04-12T15:26:20Z</cp:lastPrinted>
  <dcterms:created xsi:type="dcterms:W3CDTF">2018-02-22T12:23:47Z</dcterms:created>
  <dcterms:modified xsi:type="dcterms:W3CDTF">2021-12-01T12:31:14Z</dcterms:modified>
</cp:coreProperties>
</file>